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69" r:id="rId4"/>
    <p:sldId id="261" r:id="rId5"/>
    <p:sldId id="268" r:id="rId6"/>
    <p:sldId id="262" r:id="rId7"/>
    <p:sldId id="267" r:id="rId8"/>
    <p:sldId id="263" r:id="rId9"/>
    <p:sldId id="264" r:id="rId10"/>
    <p:sldId id="265" r:id="rId11"/>
    <p:sldId id="266" r:id="rId12"/>
    <p:sldId id="260" r:id="rId13"/>
    <p:sldId id="270" r:id="rId14"/>
    <p:sldId id="259" r:id="rId15"/>
    <p:sldId id="272" r:id="rId16"/>
    <p:sldId id="271" r:id="rId17"/>
    <p:sldId id="273" r:id="rId18"/>
    <p:sldId id="274" r:id="rId19"/>
    <p:sldId id="275" r:id="rId20"/>
    <p:sldId id="276" r:id="rId21"/>
    <p:sldId id="277" r:id="rId22"/>
    <p:sldId id="279" r:id="rId23"/>
    <p:sldId id="278" r:id="rId24"/>
    <p:sldId id="280" r:id="rId25"/>
    <p:sldId id="281" r:id="rId26"/>
  </p:sldIdLst>
  <p:sldSz cx="9144000" cy="6858000" type="screen4x3"/>
  <p:notesSz cx="6858000" cy="9144000"/>
  <p:embeddedFontLst>
    <p:embeddedFont>
      <p:font typeface="SkazkaForSerge"/>
      <p:regular r:id="rId27"/>
    </p:embeddedFont>
    <p:embeddedFont>
      <p:font typeface="Wingdings 2" pitchFamily="18" charset="2"/>
      <p:regular r:id="rId2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2320"/>
    <a:srgbClr val="C42A26"/>
    <a:srgbClr val="8D1E1B"/>
    <a:srgbClr val="820041"/>
    <a:srgbClr val="CC0066"/>
    <a:srgbClr val="B05408"/>
    <a:srgbClr val="993300"/>
    <a:srgbClr val="BE2824"/>
    <a:srgbClr val="F90B05"/>
    <a:srgbClr val="74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2742" y="-9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slide" Target="slide2.xml"/><Relationship Id="rId7" Type="http://schemas.openxmlformats.org/officeDocument/2006/relationships/slide" Target="slide5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slide" Target="slide4.xml"/><Relationship Id="rId4" Type="http://schemas.openxmlformats.org/officeDocument/2006/relationships/slide" Target="slide14.xml"/><Relationship Id="rId9" Type="http://schemas.openxmlformats.org/officeDocument/2006/relationships/slide" Target="slide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3648" y="620688"/>
            <a:ext cx="7272808" cy="2448272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31750" contourW="12700">
              <a:bevelT w="63500" h="571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5400" b="1" dirty="0">
                <a:ln w="11430">
                  <a:solidFill>
                    <a:srgbClr val="0070C0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kazkaForSerge" pitchFamily="18" charset="0"/>
              </a:rPr>
              <a:t>Театрализованные игры в детском саду</a:t>
            </a:r>
            <a:endParaRPr lang="ru-RU" sz="5400" b="1" dirty="0">
              <a:ln w="11430">
                <a:solidFill>
                  <a:srgbClr val="0070C0"/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kazkaForSerg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59832" y="5445224"/>
            <a:ext cx="6336704" cy="172819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SkazkaForSerge" pitchFamily="18" charset="0"/>
              </a:rPr>
              <a:t/>
            </a:r>
            <a:b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SkazkaForSerge" pitchFamily="18" charset="0"/>
              </a:rPr>
            </a:b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SkazkaForSerge" pitchFamily="18" charset="0"/>
              </a:rPr>
              <a:t>Воспитатель: Тищенко А.Г.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SkazkaForSerg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55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79912" y="548680"/>
            <a:ext cx="5184576" cy="640871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/>
              <a:t>Название: Театрализованные игры в детском саду</a:t>
            </a:r>
          </a:p>
          <a:p>
            <a:pPr marL="0" indent="0">
              <a:buNone/>
            </a:pPr>
            <a:r>
              <a:rPr lang="ru-RU" dirty="0"/>
              <a:t>Автор: Петрова Т.И., Сергеева Е.Л., Петрова Е.С.</a:t>
            </a:r>
          </a:p>
          <a:p>
            <a:pPr marL="0" indent="0">
              <a:buNone/>
            </a:pPr>
            <a:r>
              <a:rPr lang="ru-RU" dirty="0"/>
              <a:t>Издательство: Школьная пресса</a:t>
            </a:r>
          </a:p>
          <a:p>
            <a:pPr marL="0" indent="0">
              <a:buNone/>
            </a:pPr>
            <a:r>
              <a:rPr lang="ru-RU" dirty="0"/>
              <a:t>Год выпуска: 2001</a:t>
            </a:r>
          </a:p>
          <a:p>
            <a:pPr marL="0" indent="0">
              <a:buNone/>
            </a:pPr>
            <a:r>
              <a:rPr lang="ru-RU" dirty="0"/>
              <a:t>Серия: Дошкольное воспитание и обучение</a:t>
            </a:r>
          </a:p>
          <a:p>
            <a:pPr marL="0" indent="0">
              <a:buNone/>
            </a:pPr>
            <a:r>
              <a:rPr lang="ru-RU" dirty="0"/>
              <a:t>Театр - один из самых демократичных и доступных для детей видов искусства, он позволяет решать многие актуальные проблемы педагогики и психологии, связанные с художественным и нравственным воспитанием, развитием коммуникативных качеств личности, развитием памяти, воображения, фантазии, инициативности, </a:t>
            </a:r>
            <a:r>
              <a:rPr lang="ru-RU" dirty="0" err="1"/>
              <a:t>раскрепощенности</a:t>
            </a:r>
            <a:r>
              <a:rPr lang="ru-RU" dirty="0"/>
              <a:t> и т.д.</a:t>
            </a:r>
          </a:p>
          <a:p>
            <a:pPr marL="0" indent="0">
              <a:buNone/>
            </a:pPr>
            <a:r>
              <a:rPr lang="ru-RU" dirty="0"/>
              <a:t>Представленные в книге разработки занятий, театрализованные игры помогут взрослым - родителям, воспитателям - учить детей жить в этом мире, строить свои отношения с людьми.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36712"/>
            <a:ext cx="2597150" cy="359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310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19872" y="404664"/>
            <a:ext cx="5472608" cy="604867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/>
              <a:t>Название: Театрализованные занятия в детском саду. Пособие для работников дошкольных учреждений</a:t>
            </a:r>
          </a:p>
          <a:p>
            <a:pPr marL="0" indent="0">
              <a:buNone/>
            </a:pPr>
            <a:r>
              <a:rPr lang="ru-RU" dirty="0"/>
              <a:t>Автор/составитель: </a:t>
            </a:r>
            <a:r>
              <a:rPr lang="ru-RU" dirty="0" err="1"/>
              <a:t>Маханева</a:t>
            </a:r>
            <a:r>
              <a:rPr lang="ru-RU" dirty="0"/>
              <a:t> М.Д.</a:t>
            </a:r>
          </a:p>
          <a:p>
            <a:pPr marL="0" indent="0">
              <a:buNone/>
            </a:pPr>
            <a:r>
              <a:rPr lang="ru-RU" dirty="0"/>
              <a:t>Издательство: Сфера</a:t>
            </a:r>
          </a:p>
          <a:p>
            <a:pPr marL="0" indent="0">
              <a:buNone/>
            </a:pPr>
            <a:r>
              <a:rPr lang="ru-RU" dirty="0"/>
              <a:t>Год: 2001</a:t>
            </a:r>
          </a:p>
          <a:p>
            <a:pPr marL="0" indent="0">
              <a:buNone/>
            </a:pPr>
            <a:r>
              <a:rPr lang="ru-RU" dirty="0"/>
              <a:t>Серия: Дошкольное воспитание</a:t>
            </a:r>
          </a:p>
          <a:p>
            <a:pPr marL="0" indent="0">
              <a:buNone/>
            </a:pPr>
            <a:r>
              <a:rPr lang="ru-RU" dirty="0"/>
              <a:t>Пособие представляет собой программу и методические рекомендации к проведению занятий по театрализованной деятельности в детском саду в целях речевого, интеллектуального, художественно-эстетического и социально-эмоционального развития ребенка. Учебно-методическое пособие содержит также тематический план работы и краткие сценарии занятий в данном направлении, освещает приемы и способы деятельности педагога, обеспечивающие эффективную реализацию программы в условиях ДОУ.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36712"/>
            <a:ext cx="2389187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653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79912" y="404664"/>
            <a:ext cx="5040560" cy="590465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/>
              <a:t>Название: Занятия по театрализованной деятельности в детском саду</a:t>
            </a:r>
          </a:p>
          <a:p>
            <a:pPr marL="0" indent="0">
              <a:buNone/>
            </a:pPr>
            <a:r>
              <a:rPr lang="ru-RU" dirty="0"/>
              <a:t>Автор: </a:t>
            </a:r>
            <a:r>
              <a:rPr lang="ru-RU" dirty="0" err="1"/>
              <a:t>Маханева</a:t>
            </a:r>
            <a:r>
              <a:rPr lang="ru-RU" dirty="0"/>
              <a:t> М.Д.</a:t>
            </a:r>
          </a:p>
          <a:p>
            <a:pPr marL="0" indent="0">
              <a:buNone/>
            </a:pPr>
            <a:r>
              <a:rPr lang="ru-RU" dirty="0"/>
              <a:t>Издательство: ТЦ Сфера</a:t>
            </a:r>
          </a:p>
          <a:p>
            <a:pPr marL="0" indent="0">
              <a:buNone/>
            </a:pPr>
            <a:r>
              <a:rPr lang="ru-RU" dirty="0"/>
              <a:t>Год: 2009</a:t>
            </a:r>
          </a:p>
          <a:p>
            <a:pPr marL="0" indent="0">
              <a:buNone/>
            </a:pPr>
            <a:r>
              <a:rPr lang="ru-RU" dirty="0"/>
              <a:t>Серия или Выпуск: Вместе с детьми</a:t>
            </a:r>
          </a:p>
          <a:p>
            <a:pPr marL="0" indent="0">
              <a:buNone/>
            </a:pPr>
            <a:r>
              <a:rPr lang="ru-RU" dirty="0"/>
              <a:t>Пособие представляет собой программу и методические рекомендации к проведению занятий по театрализованной деятельности в детском саду в целях речевого, интеллектуального, художественно-эстетического и социально-эмоционального развития ребенка.  </a:t>
            </a:r>
          </a:p>
          <a:p>
            <a:pPr marL="0" indent="0">
              <a:buNone/>
            </a:pPr>
            <a:r>
              <a:rPr lang="ru-RU" dirty="0"/>
              <a:t>Учебно-методическое пособие содержит также тематический план работы и краткие сценарии занятий в данном направлении.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" y="1456594"/>
            <a:ext cx="2451100" cy="390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839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35896" y="476672"/>
            <a:ext cx="5184576" cy="590465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/>
              <a:t>Название: Организация театрализованной деятельности в детском саду: Учебно-методическое пособие</a:t>
            </a:r>
          </a:p>
          <a:p>
            <a:pPr marL="0" indent="0">
              <a:buNone/>
            </a:pPr>
            <a:r>
              <a:rPr lang="ru-RU" dirty="0"/>
              <a:t>Автор/составитель: Мигунова Е.В.</a:t>
            </a:r>
          </a:p>
          <a:p>
            <a:pPr marL="0" indent="0">
              <a:buNone/>
            </a:pPr>
            <a:r>
              <a:rPr lang="ru-RU" dirty="0"/>
              <a:t>Издательство: Великий Новгород: </a:t>
            </a:r>
            <a:r>
              <a:rPr lang="ru-RU" dirty="0" err="1"/>
              <a:t>НовГУ</a:t>
            </a:r>
            <a:r>
              <a:rPr lang="ru-RU" dirty="0"/>
              <a:t> им. Ярослава Мудрого</a:t>
            </a:r>
          </a:p>
          <a:p>
            <a:pPr marL="0" indent="0">
              <a:buNone/>
            </a:pPr>
            <a:r>
              <a:rPr lang="ru-RU" dirty="0"/>
              <a:t>Год выпуска: 2006  </a:t>
            </a:r>
          </a:p>
          <a:p>
            <a:pPr marL="0" indent="0">
              <a:buNone/>
            </a:pPr>
            <a:r>
              <a:rPr lang="ru-RU" dirty="0"/>
              <a:t>Учебно-методическое пособие раскрывает основное содержание тем курса "Организация театрализованной деятельности в детском саду", включает вопросы на закрепление материала, задания для самостоятельной работы, рекомендации к постановке творческих работ студентов специальности "Дошкольная педагогика» 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68761"/>
            <a:ext cx="2592288" cy="3777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46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419872" y="836712"/>
            <a:ext cx="5544616" cy="4801314"/>
          </a:xfrm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Clr>
                <a:srgbClr val="C00000"/>
              </a:buClr>
              <a:buSzPct val="75000"/>
              <a:buNone/>
            </a:pPr>
            <a:r>
              <a:rPr lang="ru-RU" sz="1800" dirty="0"/>
              <a:t>Название: Методика и организация театрализованной деятельности дошкольников и младших школьников</a:t>
            </a:r>
          </a:p>
          <a:p>
            <a:pPr marL="0" indent="0">
              <a:spcBef>
                <a:spcPts val="0"/>
              </a:spcBef>
              <a:buClr>
                <a:srgbClr val="C00000"/>
              </a:buClr>
              <a:buSzPct val="75000"/>
              <a:buNone/>
            </a:pPr>
            <a:r>
              <a:rPr lang="ru-RU" sz="1800" dirty="0"/>
              <a:t>Автор: Э. Г. Чурилова</a:t>
            </a:r>
          </a:p>
          <a:p>
            <a:pPr marL="0" indent="0">
              <a:spcBef>
                <a:spcPts val="0"/>
              </a:spcBef>
              <a:buClr>
                <a:srgbClr val="C00000"/>
              </a:buClr>
              <a:buSzPct val="75000"/>
              <a:buNone/>
            </a:pPr>
            <a:r>
              <a:rPr lang="ru-RU" sz="1800" dirty="0"/>
              <a:t>Издательство: </a:t>
            </a:r>
            <a:r>
              <a:rPr lang="ru-RU" sz="1800" dirty="0" err="1"/>
              <a:t>Владос</a:t>
            </a:r>
            <a:endParaRPr lang="ru-RU" sz="1800" dirty="0"/>
          </a:p>
          <a:p>
            <a:pPr marL="0" indent="0">
              <a:spcBef>
                <a:spcPts val="0"/>
              </a:spcBef>
              <a:buClr>
                <a:srgbClr val="C00000"/>
              </a:buClr>
              <a:buSzPct val="75000"/>
              <a:buNone/>
            </a:pPr>
            <a:r>
              <a:rPr lang="ru-RU" sz="1800" dirty="0"/>
              <a:t>Год выпуска: 2003 г</a:t>
            </a:r>
          </a:p>
          <a:p>
            <a:pPr marL="0" indent="0">
              <a:spcBef>
                <a:spcPts val="0"/>
              </a:spcBef>
              <a:buClr>
                <a:srgbClr val="C00000"/>
              </a:buClr>
              <a:buSzPct val="75000"/>
              <a:buNone/>
            </a:pPr>
            <a:r>
              <a:rPr lang="ru-RU" sz="1800" dirty="0"/>
              <a:t>Серия: Театр и дети </a:t>
            </a:r>
          </a:p>
          <a:p>
            <a:pPr marL="0" indent="0">
              <a:spcBef>
                <a:spcPts val="0"/>
              </a:spcBef>
              <a:buClr>
                <a:srgbClr val="C00000"/>
              </a:buClr>
              <a:buSzPct val="75000"/>
              <a:buNone/>
            </a:pPr>
            <a:r>
              <a:rPr lang="ru-RU" sz="1800" dirty="0"/>
              <a:t>Занятия театрализованной деятельностью не только вводят детей в мир прекрасного, но и пробуждают способности к состраданию и сопереживанию, активизируют мышление и познавательный интерес, а главное — раскрепощают его творческие возможности и помогают психологической адаптации ребенка в коллективе. Кроме игр и упражнений в пособии содержатся методические рекомендации по всем видам деятельности, авторские сценарии для детского театра. </a:t>
            </a:r>
          </a:p>
          <a:p>
            <a:pPr marL="0" indent="0">
              <a:spcBef>
                <a:spcPts val="0"/>
              </a:spcBef>
              <a:buClr>
                <a:srgbClr val="C00000"/>
              </a:buClr>
              <a:buSzPct val="75000"/>
              <a:buNone/>
            </a:pPr>
            <a:endParaRPr lang="ru-RU" sz="1800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40768"/>
            <a:ext cx="2653670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232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347864" y="836712"/>
            <a:ext cx="5544616" cy="3416320"/>
          </a:xfrm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Clr>
                <a:srgbClr val="C00000"/>
              </a:buClr>
              <a:buSzPct val="75000"/>
              <a:buNone/>
            </a:pPr>
            <a:r>
              <a:rPr lang="ru-RU" sz="1800" dirty="0"/>
              <a:t>Название: Организация театрализованной деятельности. Младшая группа</a:t>
            </a:r>
          </a:p>
          <a:p>
            <a:pPr marL="0" indent="0">
              <a:spcBef>
                <a:spcPts val="0"/>
              </a:spcBef>
              <a:buClr>
                <a:srgbClr val="C00000"/>
              </a:buClr>
              <a:buSzPct val="75000"/>
              <a:buNone/>
            </a:pPr>
            <a:r>
              <a:rPr lang="ru-RU" sz="1800" dirty="0"/>
              <a:t>Автор/составитель: </a:t>
            </a:r>
            <a:r>
              <a:rPr lang="ru-RU" sz="1800" dirty="0" err="1"/>
              <a:t>Улашенко</a:t>
            </a:r>
            <a:r>
              <a:rPr lang="ru-RU" sz="1800" dirty="0"/>
              <a:t> Н.Б.</a:t>
            </a:r>
          </a:p>
          <a:p>
            <a:pPr marL="0" indent="0">
              <a:spcBef>
                <a:spcPts val="0"/>
              </a:spcBef>
              <a:buClr>
                <a:srgbClr val="C00000"/>
              </a:buClr>
              <a:buSzPct val="75000"/>
              <a:buNone/>
            </a:pPr>
            <a:r>
              <a:rPr lang="ru-RU" sz="1800" dirty="0"/>
              <a:t>Издательство: Корифей</a:t>
            </a:r>
          </a:p>
          <a:p>
            <a:pPr marL="0" indent="0">
              <a:spcBef>
                <a:spcPts val="0"/>
              </a:spcBef>
              <a:buClr>
                <a:srgbClr val="C00000"/>
              </a:buClr>
              <a:buSzPct val="75000"/>
              <a:buNone/>
            </a:pPr>
            <a:r>
              <a:rPr lang="ru-RU" sz="1800" dirty="0"/>
              <a:t>Год: 2008</a:t>
            </a:r>
          </a:p>
          <a:p>
            <a:pPr marL="0" indent="0">
              <a:spcBef>
                <a:spcPts val="0"/>
              </a:spcBef>
              <a:buClr>
                <a:srgbClr val="C00000"/>
              </a:buClr>
              <a:buSzPct val="75000"/>
              <a:buNone/>
            </a:pPr>
            <a:r>
              <a:rPr lang="ru-RU" sz="1800" dirty="0"/>
              <a:t>Серия: Детский сад</a:t>
            </a:r>
          </a:p>
          <a:p>
            <a:pPr marL="0" indent="0">
              <a:spcBef>
                <a:spcPts val="0"/>
              </a:spcBef>
              <a:buClr>
                <a:srgbClr val="C00000"/>
              </a:buClr>
              <a:buSzPct val="75000"/>
              <a:buNone/>
            </a:pPr>
            <a:r>
              <a:rPr lang="ru-RU" sz="1800" dirty="0"/>
              <a:t>Данное пособие содержит практический материал по организации театрализованной деятельности в младшей группе детского сада. Пособие адресовано воспитателям ДОУ, музыкальным работникам, педагогам дополнительного образования, родителям.</a:t>
            </a:r>
          </a:p>
          <a:p>
            <a:pPr marL="0" indent="0">
              <a:spcBef>
                <a:spcPts val="0"/>
              </a:spcBef>
              <a:buClr>
                <a:srgbClr val="C00000"/>
              </a:buClr>
              <a:buSzPct val="75000"/>
              <a:buNone/>
            </a:pPr>
            <a:endParaRPr lang="ru-RU" sz="1800" dirty="0" smtClean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37" y="2852936"/>
            <a:ext cx="2389187" cy="334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393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067944" y="764704"/>
            <a:ext cx="4392488" cy="5078313"/>
          </a:xfrm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Clr>
                <a:srgbClr val="C00000"/>
              </a:buClr>
              <a:buSzPct val="75000"/>
              <a:buNone/>
            </a:pPr>
            <a:r>
              <a:rPr lang="ru-RU" sz="1800" dirty="0"/>
              <a:t>Название: Организация театрализованной деятельности. Средняя группа</a:t>
            </a:r>
          </a:p>
          <a:p>
            <a:pPr marL="0" indent="0">
              <a:spcBef>
                <a:spcPts val="0"/>
              </a:spcBef>
              <a:buClr>
                <a:srgbClr val="C00000"/>
              </a:buClr>
              <a:buSzPct val="75000"/>
              <a:buNone/>
            </a:pPr>
            <a:r>
              <a:rPr lang="ru-RU" sz="1800" dirty="0"/>
              <a:t>Автор/составитель: </a:t>
            </a:r>
            <a:r>
              <a:rPr lang="ru-RU" sz="1800" dirty="0" err="1"/>
              <a:t>Улашенко</a:t>
            </a:r>
            <a:r>
              <a:rPr lang="ru-RU" sz="1800" dirty="0"/>
              <a:t> Н.Б.</a:t>
            </a:r>
          </a:p>
          <a:p>
            <a:pPr marL="0" indent="0">
              <a:spcBef>
                <a:spcPts val="0"/>
              </a:spcBef>
              <a:buClr>
                <a:srgbClr val="C00000"/>
              </a:buClr>
              <a:buSzPct val="75000"/>
              <a:buNone/>
            </a:pPr>
            <a:r>
              <a:rPr lang="ru-RU" sz="1800" dirty="0"/>
              <a:t>Издательство: Корифей</a:t>
            </a:r>
          </a:p>
          <a:p>
            <a:pPr marL="0" indent="0">
              <a:spcBef>
                <a:spcPts val="0"/>
              </a:spcBef>
              <a:buClr>
                <a:srgbClr val="C00000"/>
              </a:buClr>
              <a:buSzPct val="75000"/>
              <a:buNone/>
            </a:pPr>
            <a:r>
              <a:rPr lang="ru-RU" sz="1800" dirty="0"/>
              <a:t>Год: 2009</a:t>
            </a:r>
          </a:p>
          <a:p>
            <a:pPr marL="0" indent="0">
              <a:spcBef>
                <a:spcPts val="0"/>
              </a:spcBef>
              <a:buClr>
                <a:srgbClr val="C00000"/>
              </a:buClr>
              <a:buSzPct val="75000"/>
              <a:buNone/>
            </a:pPr>
            <a:r>
              <a:rPr lang="ru-RU" sz="1800" dirty="0"/>
              <a:t>Серия: Детский сад</a:t>
            </a:r>
          </a:p>
          <a:p>
            <a:pPr marL="0" indent="0">
              <a:spcBef>
                <a:spcPts val="0"/>
              </a:spcBef>
              <a:buClr>
                <a:srgbClr val="C00000"/>
              </a:buClr>
              <a:buSzPct val="75000"/>
              <a:buNone/>
            </a:pPr>
            <a:r>
              <a:rPr lang="ru-RU" sz="1800" dirty="0"/>
              <a:t>Данное пособие содержит практический материал по организации театрализованной деятельности в средней группе детского сада. Представленные автором разработки праздничных мероприятий помогают раскрыть певческие, танцевальные, артистические способности дошкольников. Пособие адресовано воспитателям ДОУ, музыкальным работникам, педагогам дополнительного образования, родителям.</a:t>
            </a:r>
          </a:p>
          <a:p>
            <a:pPr marL="0" indent="0">
              <a:spcBef>
                <a:spcPts val="0"/>
              </a:spcBef>
              <a:buClr>
                <a:srgbClr val="C00000"/>
              </a:buClr>
              <a:buSzPct val="75000"/>
              <a:buNone/>
            </a:pPr>
            <a:endParaRPr lang="ru-RU" sz="1800" dirty="0" smtClean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60537"/>
            <a:ext cx="2389187" cy="334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632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11560" y="836712"/>
            <a:ext cx="5544616" cy="3416320"/>
          </a:xfrm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Clr>
                <a:srgbClr val="C00000"/>
              </a:buClr>
              <a:buSzPct val="75000"/>
              <a:buNone/>
            </a:pPr>
            <a:r>
              <a:rPr lang="ru-RU" sz="1800" dirty="0"/>
              <a:t>Название: Организация театрализованной деятельности. Старшая группа</a:t>
            </a:r>
          </a:p>
          <a:p>
            <a:pPr marL="0" indent="0">
              <a:spcBef>
                <a:spcPts val="0"/>
              </a:spcBef>
              <a:buClr>
                <a:srgbClr val="C00000"/>
              </a:buClr>
              <a:buSzPct val="75000"/>
              <a:buNone/>
            </a:pPr>
            <a:r>
              <a:rPr lang="ru-RU" sz="1800" dirty="0"/>
              <a:t>Автор/составитель: </a:t>
            </a:r>
            <a:r>
              <a:rPr lang="ru-RU" sz="1800" dirty="0" err="1"/>
              <a:t>Улашенко</a:t>
            </a:r>
            <a:r>
              <a:rPr lang="ru-RU" sz="1800" dirty="0"/>
              <a:t> Н.Б.</a:t>
            </a:r>
          </a:p>
          <a:p>
            <a:pPr marL="0" indent="0">
              <a:spcBef>
                <a:spcPts val="0"/>
              </a:spcBef>
              <a:buClr>
                <a:srgbClr val="C00000"/>
              </a:buClr>
              <a:buSzPct val="75000"/>
              <a:buNone/>
            </a:pPr>
            <a:r>
              <a:rPr lang="ru-RU" sz="1800" dirty="0"/>
              <a:t>Издательство: Корифей</a:t>
            </a:r>
          </a:p>
          <a:p>
            <a:pPr marL="0" indent="0">
              <a:spcBef>
                <a:spcPts val="0"/>
              </a:spcBef>
              <a:buClr>
                <a:srgbClr val="C00000"/>
              </a:buClr>
              <a:buSzPct val="75000"/>
              <a:buNone/>
            </a:pPr>
            <a:r>
              <a:rPr lang="ru-RU" sz="1800" dirty="0"/>
              <a:t>Год: 2009</a:t>
            </a:r>
          </a:p>
          <a:p>
            <a:pPr marL="0" indent="0">
              <a:spcBef>
                <a:spcPts val="0"/>
              </a:spcBef>
              <a:buClr>
                <a:srgbClr val="C00000"/>
              </a:buClr>
              <a:buSzPct val="75000"/>
              <a:buNone/>
            </a:pPr>
            <a:r>
              <a:rPr lang="ru-RU" sz="1800" dirty="0"/>
              <a:t>Серия: Детский сад</a:t>
            </a:r>
          </a:p>
          <a:p>
            <a:pPr marL="0" indent="0">
              <a:spcBef>
                <a:spcPts val="0"/>
              </a:spcBef>
              <a:buClr>
                <a:srgbClr val="C00000"/>
              </a:buClr>
              <a:buSzPct val="75000"/>
              <a:buNone/>
            </a:pPr>
            <a:r>
              <a:rPr lang="ru-RU" sz="1800" dirty="0"/>
              <a:t>Данное пособие содержит практические разработки по организации театрализованной деятельности в старшей группе детского сада. Пособие адресовано воспитателям ДОУ, педагогам дополнительного образования, музыкальным работникам, родителям.</a:t>
            </a:r>
          </a:p>
          <a:p>
            <a:pPr marL="0" indent="0">
              <a:spcBef>
                <a:spcPts val="0"/>
              </a:spcBef>
              <a:buClr>
                <a:srgbClr val="C00000"/>
              </a:buClr>
              <a:buSzPct val="75000"/>
              <a:buNone/>
            </a:pPr>
            <a:endParaRPr lang="ru-RU" sz="1800" dirty="0" smtClean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996952"/>
            <a:ext cx="2384425" cy="334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538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755576" y="692696"/>
            <a:ext cx="4536504" cy="5355312"/>
          </a:xfrm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Clr>
                <a:srgbClr val="C00000"/>
              </a:buClr>
              <a:buSzPct val="75000"/>
              <a:buNone/>
            </a:pPr>
            <a:r>
              <a:rPr lang="ru-RU" sz="1800" dirty="0"/>
              <a:t>Название: Организация театрализованной деятельности. Подготовительная группа</a:t>
            </a:r>
          </a:p>
          <a:p>
            <a:pPr marL="0" indent="0">
              <a:spcBef>
                <a:spcPts val="0"/>
              </a:spcBef>
              <a:buClr>
                <a:srgbClr val="C00000"/>
              </a:buClr>
              <a:buSzPct val="75000"/>
              <a:buNone/>
            </a:pPr>
            <a:r>
              <a:rPr lang="ru-RU" sz="1800" dirty="0"/>
              <a:t>Автор/составитель: </a:t>
            </a:r>
            <a:r>
              <a:rPr lang="ru-RU" sz="1800" dirty="0" err="1"/>
              <a:t>Улашенко</a:t>
            </a:r>
            <a:r>
              <a:rPr lang="ru-RU" sz="1800" dirty="0"/>
              <a:t> Н.Б.</a:t>
            </a:r>
          </a:p>
          <a:p>
            <a:pPr marL="0" indent="0">
              <a:spcBef>
                <a:spcPts val="0"/>
              </a:spcBef>
              <a:buClr>
                <a:srgbClr val="C00000"/>
              </a:buClr>
              <a:buSzPct val="75000"/>
              <a:buNone/>
            </a:pPr>
            <a:r>
              <a:rPr lang="ru-RU" sz="1800" dirty="0"/>
              <a:t>Издательство: Корифей</a:t>
            </a:r>
          </a:p>
          <a:p>
            <a:pPr marL="0" indent="0">
              <a:spcBef>
                <a:spcPts val="0"/>
              </a:spcBef>
              <a:buClr>
                <a:srgbClr val="C00000"/>
              </a:buClr>
              <a:buSzPct val="75000"/>
              <a:buNone/>
            </a:pPr>
            <a:r>
              <a:rPr lang="ru-RU" sz="1800" dirty="0"/>
              <a:t>Год: 2009</a:t>
            </a:r>
          </a:p>
          <a:p>
            <a:pPr marL="0" indent="0">
              <a:spcBef>
                <a:spcPts val="0"/>
              </a:spcBef>
              <a:buClr>
                <a:srgbClr val="C00000"/>
              </a:buClr>
              <a:buSzPct val="75000"/>
              <a:buNone/>
            </a:pPr>
            <a:r>
              <a:rPr lang="ru-RU" sz="1800" dirty="0"/>
              <a:t>Серия: Детский сад</a:t>
            </a:r>
          </a:p>
          <a:p>
            <a:pPr marL="0" indent="0">
              <a:spcBef>
                <a:spcPts val="0"/>
              </a:spcBef>
              <a:buClr>
                <a:srgbClr val="C00000"/>
              </a:buClr>
              <a:buSzPct val="75000"/>
              <a:buNone/>
            </a:pPr>
            <a:r>
              <a:rPr lang="ru-RU" sz="1800" dirty="0"/>
              <a:t>Данное пособие содержит практический материал по организации театрализованной деятельности в подготовительной группе детского сада. Различные игровые приемы, драматизация активизируют творческую самостоятельность детей, развивают образные представления, побуждают малышей к высказыванию своих чувств, впечатлений. Пособие адресовано воспитателям ДОУ, музыкальным работникам, педагогам дополнительного образования, родителям.</a:t>
            </a:r>
          </a:p>
          <a:p>
            <a:pPr marL="0" indent="0">
              <a:spcBef>
                <a:spcPts val="0"/>
              </a:spcBef>
              <a:buClr>
                <a:srgbClr val="C00000"/>
              </a:buClr>
              <a:buSzPct val="75000"/>
              <a:buNone/>
            </a:pPr>
            <a:endParaRPr lang="ru-RU" sz="1800" dirty="0" smtClean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924944"/>
            <a:ext cx="2389187" cy="334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147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707904" y="692696"/>
            <a:ext cx="5040560" cy="5078313"/>
          </a:xfrm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Clr>
                <a:srgbClr val="C00000"/>
              </a:buClr>
              <a:buSzPct val="75000"/>
              <a:buNone/>
            </a:pPr>
            <a:r>
              <a:rPr lang="ru-RU" sz="1800" dirty="0"/>
              <a:t>Название: Организация театральной деятельности в дошкольном образовательном учреждении </a:t>
            </a:r>
          </a:p>
          <a:p>
            <a:pPr marL="0" indent="0">
              <a:spcBef>
                <a:spcPts val="0"/>
              </a:spcBef>
              <a:buClr>
                <a:srgbClr val="C00000"/>
              </a:buClr>
              <a:buSzPct val="75000"/>
              <a:buNone/>
            </a:pPr>
            <a:r>
              <a:rPr lang="ru-RU" sz="1800" dirty="0"/>
              <a:t>Автор: </a:t>
            </a:r>
            <a:r>
              <a:rPr lang="ru-RU" sz="1800" dirty="0" err="1"/>
              <a:t>Щеткин</a:t>
            </a:r>
            <a:r>
              <a:rPr lang="ru-RU" sz="1800" dirty="0"/>
              <a:t> А.В.</a:t>
            </a:r>
          </a:p>
          <a:p>
            <a:pPr marL="0" indent="0">
              <a:spcBef>
                <a:spcPts val="0"/>
              </a:spcBef>
              <a:buClr>
                <a:srgbClr val="C00000"/>
              </a:buClr>
              <a:buSzPct val="75000"/>
              <a:buNone/>
            </a:pPr>
            <a:r>
              <a:rPr lang="ru-RU" sz="1800" dirty="0"/>
              <a:t>Издательство: Абакан</a:t>
            </a:r>
          </a:p>
          <a:p>
            <a:pPr marL="0" indent="0">
              <a:spcBef>
                <a:spcPts val="0"/>
              </a:spcBef>
              <a:buClr>
                <a:srgbClr val="C00000"/>
              </a:buClr>
              <a:buSzPct val="75000"/>
              <a:buNone/>
            </a:pPr>
            <a:r>
              <a:rPr lang="ru-RU" sz="1800" dirty="0"/>
              <a:t>Год издания: 2004</a:t>
            </a:r>
          </a:p>
          <a:p>
            <a:pPr marL="0" indent="0">
              <a:spcBef>
                <a:spcPts val="0"/>
              </a:spcBef>
              <a:buClr>
                <a:srgbClr val="C00000"/>
              </a:buClr>
              <a:buSzPct val="75000"/>
              <a:buNone/>
            </a:pPr>
            <a:r>
              <a:rPr lang="ru-RU" sz="1800" dirty="0"/>
              <a:t>Пособие представляет собой оригинальную методику проведения театральных занятий с детьми дошкольного возраста и учащимися начальных классов. Книга содержит программу «Театр – искусство общения», а также: тексты пьес, игры, скороговорки, творческие задания, считалки, словарь театральных терминов. Пособие носит практический характер. Адресовано воспитателям ДОУ, организаторам театральной деятельности. Может быть использовано студентами.</a:t>
            </a:r>
          </a:p>
          <a:p>
            <a:pPr marL="0" indent="0">
              <a:spcBef>
                <a:spcPts val="0"/>
              </a:spcBef>
              <a:buClr>
                <a:srgbClr val="C00000"/>
              </a:buClr>
              <a:buSzPct val="75000"/>
              <a:buNone/>
            </a:pPr>
            <a:endParaRPr lang="ru-RU" sz="1800" dirty="0" smtClean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2852737" cy="403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634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589640" cy="720080"/>
          </a:xfrm>
        </p:spPr>
        <p:txBody>
          <a:bodyPr>
            <a:normAutofit fontScale="90000"/>
          </a:bodyPr>
          <a:lstStyle/>
          <a:p>
            <a:r>
              <a:rPr lang="ru-RU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СОДЕРЖАНИЕ</a:t>
            </a:r>
            <a:endParaRPr lang="ru-RU" b="1" i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899592" y="1124744"/>
            <a:ext cx="7920558" cy="4104456"/>
          </a:xfrm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>
            <a:normAutofit/>
          </a:bodyPr>
          <a:lstStyle/>
          <a:p>
            <a:pPr marL="448056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ru-RU" sz="2800" i="1" dirty="0">
                <a:hlinkClick r:id="rId3" action="ppaction://hlinksldjump"/>
              </a:rPr>
              <a:t>Понятие «театрализованная игра»</a:t>
            </a:r>
            <a:endParaRPr lang="ru-RU" sz="2800" i="1" dirty="0"/>
          </a:p>
          <a:p>
            <a:pPr marL="448056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ru-RU" sz="2800" i="1" dirty="0">
                <a:hlinkClick r:id="rId4" action="ppaction://hlinksldjump"/>
              </a:rPr>
              <a:t>Значение театрализованной игры для развития детей</a:t>
            </a:r>
            <a:endParaRPr lang="ru-RU" sz="2800" i="1" dirty="0"/>
          </a:p>
          <a:p>
            <a:pPr marL="448056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ru-RU" sz="2800" i="1" dirty="0">
                <a:hlinkClick r:id="rId5" action="ppaction://hlinksldjump"/>
              </a:rPr>
              <a:t>Особенности театрализованной игры</a:t>
            </a:r>
            <a:endParaRPr lang="ru-RU" sz="2800" i="1" dirty="0"/>
          </a:p>
          <a:p>
            <a:pPr marL="448056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ru-RU" sz="2800" i="1" dirty="0">
                <a:hlinkClick r:id="rId6" action="ppaction://hlinksldjump"/>
              </a:rPr>
              <a:t>Виды театрализованных игр </a:t>
            </a:r>
            <a:endParaRPr lang="ru-RU" sz="2800" i="1" dirty="0"/>
          </a:p>
          <a:p>
            <a:pPr marL="448056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ru-RU" sz="2800" i="1" dirty="0">
                <a:hlinkClick r:id="rId7" action="ppaction://hlinksldjump"/>
              </a:rPr>
              <a:t>Театрализованные игры</a:t>
            </a:r>
            <a:endParaRPr lang="ru-RU" sz="2800" i="1" dirty="0"/>
          </a:p>
          <a:p>
            <a:pPr marL="448056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ru-RU" sz="2800" i="1" dirty="0">
                <a:hlinkClick r:id="rId8" action="ppaction://hlinksldjump"/>
              </a:rPr>
              <a:t>Условия для развития театрализованных игр</a:t>
            </a:r>
            <a:endParaRPr lang="ru-RU" sz="2800" i="1" dirty="0"/>
          </a:p>
          <a:p>
            <a:pPr marL="448056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ru-RU" sz="2800" i="1" dirty="0" smtClean="0">
                <a:hlinkClick r:id="rId9" action="ppaction://hlinksldjump"/>
              </a:rPr>
              <a:t>Методическое обеспечение</a:t>
            </a:r>
            <a:endParaRPr lang="ru-RU" sz="2800" i="1" dirty="0" smtClean="0"/>
          </a:p>
          <a:p>
            <a:pPr marL="448056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659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80920" cy="648072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kazkaForSerge"/>
              </a:rPr>
              <a:t>Настольный театр игрушек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kazkaForSerge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539552" y="980728"/>
            <a:ext cx="8352928" cy="369332"/>
          </a:xfrm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Clr>
                <a:srgbClr val="C00000"/>
              </a:buClr>
              <a:buSzPct val="75000"/>
              <a:buNone/>
            </a:pPr>
            <a:endParaRPr lang="ru-RU" sz="1800" dirty="0" smtClean="0"/>
          </a:p>
        </p:txBody>
      </p:sp>
      <p:pic>
        <p:nvPicPr>
          <p:cNvPr id="12290" name="Picture 2" descr="C:\Users\ФСБ\Desktop\карт\00403_teatr_shagayuschij_kolobo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2736"/>
            <a:ext cx="8064896" cy="5020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18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ФСБ\Desktop\карт\d2f5dba2-53b8-11df-9807-90e6ba74778c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52736"/>
            <a:ext cx="7848872" cy="4719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563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80920" cy="648072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kazkaForSerge"/>
              </a:rPr>
              <a:t>Настольный театр картинок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kazkaForSerge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12101" y="1340768"/>
            <a:ext cx="46805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Все картинки — персонажи и декорации — не забудьте сделать двухсторонними, так как неизбежны повороты, а чтобы фигурки не падали, нужны опоры, которые могут быть самыми разнообразными, но обязательно достаточно устойчивыми. Это обеспечивается правильным соотношением веса или площади опоры с высотой картинки. Чем выше картинка, тем больше или весомее нужна площадь опоры.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492896"/>
            <a:ext cx="2852737" cy="360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554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80920" cy="648072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kazkaForSerge"/>
              </a:rPr>
              <a:t>Пальчиковый театр 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kazkaForSerge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1556792"/>
            <a:ext cx="35821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Пальчиковый театр доступен и легко применяется в детском саду и дома. Фигурки персонажей одеваются на пальчики. Этот театр помогает развивать речь, мелкую моторику рук, учить общению между взрослыми и сверстниками. 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703" y="1772816"/>
            <a:ext cx="3951287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7181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80920" cy="648072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kazkaForSerge"/>
              </a:rPr>
              <a:t>Театр Бибабо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kazkaForSerge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1259174"/>
            <a:ext cx="322210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Это перчаточные куклы, которые сделаны из твердой головы и приклеенного к ней костюма. Они обычно действуют на ширме, за которой стоит водящий. Таких кукол можно изготовить самостоятельно, используя старые игрушки.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531754"/>
            <a:ext cx="3024187" cy="309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635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80920" cy="648072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kazkaForSerge"/>
              </a:rPr>
              <a:t>Теневой театр 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kazkaForSerge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27984" y="1412776"/>
            <a:ext cx="423021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Теневой театр вернее было бы сказать, театр теней – очень удивительный и зрелищный вид театрального искусства. Силуэтные картинки или предметы могут быть сделаны из обыкновенной бумаги, кальки или картона. Широко известны теневые представления, в которых с помощью ладоней изображаются различные животные и люди. Этот прием можно смело использовать в театре теней.</a:t>
            </a:r>
          </a:p>
        </p:txBody>
      </p:sp>
      <p:pic>
        <p:nvPicPr>
          <p:cNvPr id="17410" name="Picture 2" descr="C:\Users\ФСБ\Desktop\карт\2007277_6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44824"/>
            <a:ext cx="3621901" cy="271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ФСБ\Desktop\карт\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7" y="4552097"/>
            <a:ext cx="2880320" cy="1917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67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589640" cy="72008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Понятие «театрализованная игра»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15816" y="1196752"/>
            <a:ext cx="5904656" cy="518457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Театрализованная игра – это творческая игра. Она представляет собой разыгрывание в лицах литературных произведений ( сказок, рассказов, специально написанных инсценировок). </a:t>
            </a:r>
          </a:p>
          <a:p>
            <a:pPr marL="0" indent="0">
              <a:buNone/>
            </a:pPr>
            <a:r>
              <a:rPr lang="ru-RU" dirty="0"/>
              <a:t>Герои литературных произведений становятся действующими лицами, а их приключения, события жизни, изменённые детской фантазией – сюжетом игры.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25" y="1772816"/>
            <a:ext cx="2533001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241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589640" cy="72008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Значение театрализованной игры для развития детей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484784"/>
            <a:ext cx="8496944" cy="4824536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sz="5100" dirty="0"/>
              <a:t>Развивает художественный вкус, творческие способности, и выразительность речи;</a:t>
            </a:r>
          </a:p>
          <a:p>
            <a:pPr marL="0" indent="0">
              <a:buNone/>
            </a:pPr>
            <a:r>
              <a:rPr lang="ru-RU" sz="5100" dirty="0"/>
              <a:t>Формирует чувство коллективизма;</a:t>
            </a:r>
          </a:p>
          <a:p>
            <a:pPr marL="0" indent="0">
              <a:buNone/>
            </a:pPr>
            <a:r>
              <a:rPr lang="ru-RU" sz="5100" dirty="0"/>
              <a:t>Развивает память, мышление, воображение;</a:t>
            </a:r>
          </a:p>
          <a:p>
            <a:pPr marL="0" indent="0">
              <a:buNone/>
            </a:pPr>
            <a:r>
              <a:rPr lang="ru-RU" sz="5100" dirty="0"/>
              <a:t>Развивает сценическое, певческое, танцевальное творчество;</a:t>
            </a:r>
          </a:p>
          <a:p>
            <a:pPr marL="0" indent="0">
              <a:buNone/>
            </a:pPr>
            <a:r>
              <a:rPr lang="ru-RU" sz="5100" dirty="0"/>
              <a:t>Расширяет запас  слов, речь;</a:t>
            </a:r>
          </a:p>
          <a:p>
            <a:pPr marL="0" indent="0">
              <a:buNone/>
            </a:pPr>
            <a:r>
              <a:rPr lang="ru-RU" sz="5100" dirty="0"/>
              <a:t>Развивает эмоциональную сферу в передаче хитрости, доброжелательности, щедрости героев;</a:t>
            </a:r>
          </a:p>
          <a:p>
            <a:pPr marL="0" indent="0">
              <a:buNone/>
            </a:pPr>
            <a:r>
              <a:rPr lang="ru-RU" sz="5100" dirty="0"/>
              <a:t>Приобщает дошкольников к театрализованному, драматическому искусству.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441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589640" cy="72008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Особенности театрализованной игры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96752"/>
            <a:ext cx="8352928" cy="485313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/>
              <a:t>Действия детей с кукольными персонажами;</a:t>
            </a:r>
          </a:p>
          <a:p>
            <a:pPr marL="0" indent="0">
              <a:buNone/>
            </a:pPr>
            <a:r>
              <a:rPr lang="ru-RU" dirty="0"/>
              <a:t>Непосредственные действия детей по ролям;</a:t>
            </a:r>
          </a:p>
          <a:p>
            <a:pPr marL="0" indent="0">
              <a:buNone/>
            </a:pPr>
            <a:r>
              <a:rPr lang="ru-RU" dirty="0"/>
              <a:t>Литературная деятельность через диалоги и монологи;</a:t>
            </a:r>
          </a:p>
          <a:p>
            <a:pPr marL="0" indent="0">
              <a:buNone/>
            </a:pPr>
            <a:r>
              <a:rPr lang="ru-RU" dirty="0"/>
              <a:t>Изобразительная деятельность носит характер пространственно-изобразительной, или оформительской деятельности;</a:t>
            </a:r>
          </a:p>
          <a:p>
            <a:pPr marL="0" indent="0">
              <a:buNone/>
            </a:pPr>
            <a:r>
              <a:rPr lang="ru-RU" dirty="0"/>
              <a:t>Исполняют знакомые песни от лица персонажей, их </a:t>
            </a:r>
            <a:r>
              <a:rPr lang="ru-RU" dirty="0" err="1"/>
              <a:t>инсценирование</a:t>
            </a:r>
            <a:r>
              <a:rPr lang="ru-RU" dirty="0"/>
              <a:t>, </a:t>
            </a:r>
            <a:r>
              <a:rPr lang="ru-RU" dirty="0" err="1"/>
              <a:t>приплясывание</a:t>
            </a:r>
            <a:r>
              <a:rPr lang="ru-RU" dirty="0"/>
              <a:t> и т.д.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000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589640" cy="72008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Виды театрализованных игр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96752"/>
            <a:ext cx="8496944" cy="511256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/>
              <a:t>Игры – драматизации, где каждый ребенок выполняет свою роль. Детям эмоционально прочитывают произведение (2-4 раза); для обыгрывания более сложных произведения подбирается иллюстрации, слайды, грамзаписи.</a:t>
            </a:r>
          </a:p>
          <a:p>
            <a:pPr marL="0" indent="0">
              <a:buNone/>
            </a:pPr>
            <a:r>
              <a:rPr lang="ru-RU" dirty="0"/>
              <a:t>Игры с настольным театром. Действия с предметам, дети озвучивают роли, повторяют или сочиняют сюжет.</a:t>
            </a:r>
          </a:p>
          <a:p>
            <a:pPr marL="0" indent="0">
              <a:buNone/>
            </a:pPr>
            <a:r>
              <a:rPr lang="ru-RU" dirty="0"/>
              <a:t>Игры детей с различным видами театров – </a:t>
            </a:r>
            <a:r>
              <a:rPr lang="ru-RU" dirty="0" err="1"/>
              <a:t>фланелеграф</a:t>
            </a:r>
            <a:r>
              <a:rPr lang="ru-RU" dirty="0"/>
              <a:t>, пальчиковый, «петрушек», бибабо, марионетки. Необходимо научить детей действовать фигурками, сочинять движения и речь героев.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358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589640" cy="72008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ТЕАТРАЛИЗОВАННЫЕ ИГРЫ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91680" y="1628800"/>
            <a:ext cx="8496944" cy="254888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smtClean="0"/>
              <a:t>-Настольный </a:t>
            </a:r>
            <a:r>
              <a:rPr lang="ru-RU" dirty="0"/>
              <a:t>театр игрушек</a:t>
            </a:r>
          </a:p>
          <a:p>
            <a:pPr marL="0" indent="0">
              <a:buNone/>
            </a:pPr>
            <a:r>
              <a:rPr lang="ru-RU" dirty="0" smtClean="0"/>
              <a:t>-Настольный </a:t>
            </a:r>
            <a:r>
              <a:rPr lang="ru-RU" dirty="0"/>
              <a:t>театр картинок</a:t>
            </a:r>
          </a:p>
          <a:p>
            <a:pPr marL="0" indent="0">
              <a:buNone/>
            </a:pPr>
            <a:r>
              <a:rPr lang="ru-RU" dirty="0" smtClean="0"/>
              <a:t>-Пальчиковый </a:t>
            </a:r>
            <a:r>
              <a:rPr lang="ru-RU" dirty="0"/>
              <a:t>театр </a:t>
            </a:r>
          </a:p>
          <a:p>
            <a:pPr marL="0" indent="0">
              <a:buNone/>
            </a:pPr>
            <a:r>
              <a:rPr lang="ru-RU" dirty="0" smtClean="0"/>
              <a:t>-Театр </a:t>
            </a:r>
            <a:r>
              <a:rPr lang="ru-RU" dirty="0"/>
              <a:t>Бибабо</a:t>
            </a:r>
          </a:p>
          <a:p>
            <a:pPr marL="0" indent="0">
              <a:buNone/>
            </a:pPr>
            <a:r>
              <a:rPr lang="ru-RU" dirty="0" smtClean="0"/>
              <a:t>-Теневой </a:t>
            </a:r>
            <a:r>
              <a:rPr lang="ru-RU" dirty="0"/>
              <a:t>театр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44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8589640" cy="72008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Условия для развития театрализованных игр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600200"/>
            <a:ext cx="8496944" cy="514116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/>
              <a:t>Необходимо учить детей с раннего возраста вслушиваться в художественное слово, эмоционально откликаться на него.</a:t>
            </a:r>
          </a:p>
          <a:p>
            <a:pPr marL="0" indent="0">
              <a:buNone/>
            </a:pPr>
            <a:r>
              <a:rPr lang="ru-RU" dirty="0"/>
              <a:t>Развивать интерес и представления к различным видам театров, театрализованной деятельности.</a:t>
            </a:r>
          </a:p>
          <a:p>
            <a:pPr marL="0" indent="0">
              <a:buNone/>
            </a:pPr>
            <a:r>
              <a:rPr lang="ru-RU" dirty="0"/>
              <a:t>Оснащать театрализованные игры разнообразными костюмами игрушками и другим оборудованием.</a:t>
            </a:r>
          </a:p>
          <a:p>
            <a:pPr marL="0" indent="0">
              <a:buNone/>
            </a:pPr>
            <a:r>
              <a:rPr lang="ru-RU" dirty="0"/>
              <a:t>Использовать хорошо известные детям произведения с моральной идеей, с персонажами .</a:t>
            </a:r>
          </a:p>
          <a:p>
            <a:pPr marL="0" indent="0">
              <a:buNone/>
            </a:pPr>
            <a:r>
              <a:rPr lang="ru-RU" dirty="0"/>
              <a:t>Для театрализованной деятельности необходимо наличие уголка ряженья с элементами костюмов (шапочки – ушки, хвостики).</a:t>
            </a:r>
          </a:p>
          <a:p>
            <a:pPr marL="0" indent="0">
              <a:buNone/>
            </a:pPr>
            <a:r>
              <a:rPr lang="ru-RU" dirty="0"/>
              <a:t>Для развития интереса нужно использовать пальчиковые игры, где используют речь и имитацию движений.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229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589640" cy="72008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Методическое обеспечение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052736"/>
            <a:ext cx="8352928" cy="54006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/>
              <a:t>Театрализованные игры в детском саду</a:t>
            </a:r>
          </a:p>
          <a:p>
            <a:pPr marL="0" indent="0">
              <a:buNone/>
            </a:pPr>
            <a:r>
              <a:rPr lang="ru-RU" dirty="0"/>
              <a:t>Театрализованные занятия в детском саду. Пособие для работников дошкольных учреждений</a:t>
            </a:r>
          </a:p>
          <a:p>
            <a:pPr marL="0" indent="0">
              <a:buNone/>
            </a:pPr>
            <a:r>
              <a:rPr lang="ru-RU" dirty="0"/>
              <a:t>Занятия по театрализованной деятельности в детском саду</a:t>
            </a:r>
          </a:p>
          <a:p>
            <a:pPr marL="0" indent="0">
              <a:buNone/>
            </a:pPr>
            <a:r>
              <a:rPr lang="ru-RU" dirty="0"/>
              <a:t>Организация театрализованной деятельности в детском саду: Учебно-методическое пособие</a:t>
            </a:r>
          </a:p>
          <a:p>
            <a:pPr marL="0" indent="0">
              <a:buNone/>
            </a:pPr>
            <a:r>
              <a:rPr lang="ru-RU" dirty="0"/>
              <a:t>Методика и организация театрализованной деятельности дошкольников и младших школьников</a:t>
            </a:r>
          </a:p>
          <a:p>
            <a:pPr marL="0" indent="0">
              <a:buNone/>
            </a:pPr>
            <a:r>
              <a:rPr lang="ru-RU" dirty="0"/>
              <a:t>Организация театрализованной деятельности. Младшая группа</a:t>
            </a:r>
          </a:p>
          <a:p>
            <a:pPr marL="0" indent="0">
              <a:buNone/>
            </a:pPr>
            <a:r>
              <a:rPr lang="ru-RU" dirty="0"/>
              <a:t>Организация театрализованной деятельности. Средняя группа</a:t>
            </a:r>
          </a:p>
          <a:p>
            <a:pPr marL="0" indent="0">
              <a:buNone/>
            </a:pPr>
            <a:r>
              <a:rPr lang="ru-RU" dirty="0"/>
              <a:t>Организация театрализованной деятельности. Старшая группа</a:t>
            </a:r>
          </a:p>
          <a:p>
            <a:pPr marL="0" indent="0">
              <a:buNone/>
            </a:pPr>
            <a:r>
              <a:rPr lang="ru-RU" dirty="0"/>
              <a:t>Организация театрализованной деятельности. Подготовительная группа</a:t>
            </a:r>
          </a:p>
          <a:p>
            <a:pPr marL="0" indent="0">
              <a:buNone/>
            </a:pPr>
            <a:r>
              <a:rPr lang="ru-RU" dirty="0"/>
              <a:t>Организация театральной деятельности в дошкольном образовательном учреждении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229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A0000"/>
      </a:hlink>
      <a:folHlink>
        <a:srgbClr val="FAC08F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603</TotalTime>
  <Words>1295</Words>
  <Application>Microsoft Office PowerPoint</Application>
  <PresentationFormat>Экран (4:3)</PresentationFormat>
  <Paragraphs>124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Arial</vt:lpstr>
      <vt:lpstr>SkazkaForSerge</vt:lpstr>
      <vt:lpstr>Times New Roman</vt:lpstr>
      <vt:lpstr>Wingdings 2</vt:lpstr>
      <vt:lpstr>Тема Office</vt:lpstr>
      <vt:lpstr>Театрализованные игры в детском саду</vt:lpstr>
      <vt:lpstr>СОДЕРЖАНИЕ</vt:lpstr>
      <vt:lpstr>Понятие «театрализованная игра»</vt:lpstr>
      <vt:lpstr>Значение театрализованной игры для развития детей</vt:lpstr>
      <vt:lpstr>Особенности театрализованной игры</vt:lpstr>
      <vt:lpstr>Виды театрализованных игр</vt:lpstr>
      <vt:lpstr>ТЕАТРАЛИЗОВАННЫЕ ИГРЫ</vt:lpstr>
      <vt:lpstr>Условия для развития театрализованных игр</vt:lpstr>
      <vt:lpstr>Методическое обеспечение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Настольный театр игрушек</vt:lpstr>
      <vt:lpstr>Презентация PowerPoint</vt:lpstr>
      <vt:lpstr>Настольный театр картинок</vt:lpstr>
      <vt:lpstr>Пальчиковый театр </vt:lpstr>
      <vt:lpstr>Театр Бибабо</vt:lpstr>
      <vt:lpstr>Теневой театр </vt:lpstr>
    </vt:vector>
  </TitlesOfParts>
  <Company>МАОУ лицей №21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Сказочные</dc:title>
  <dc:creator>Ранько Елена</dc:creator>
  <cp:lastModifiedBy>ФСБ</cp:lastModifiedBy>
  <cp:revision>57</cp:revision>
  <dcterms:created xsi:type="dcterms:W3CDTF">2015-04-19T15:51:03Z</dcterms:created>
  <dcterms:modified xsi:type="dcterms:W3CDTF">2017-01-20T12:19:22Z</dcterms:modified>
</cp:coreProperties>
</file>