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81" r:id="rId5"/>
    <p:sldId id="282" r:id="rId6"/>
    <p:sldId id="283" r:id="rId7"/>
    <p:sldId id="284" r:id="rId8"/>
    <p:sldId id="285" r:id="rId9"/>
    <p:sldId id="288" r:id="rId10"/>
    <p:sldId id="293" r:id="rId11"/>
    <p:sldId id="295" r:id="rId12"/>
    <p:sldId id="289" r:id="rId13"/>
    <p:sldId id="290" r:id="rId14"/>
    <p:sldId id="291" r:id="rId15"/>
    <p:sldId id="292" r:id="rId16"/>
    <p:sldId id="28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66"/>
    <a:srgbClr val="0075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age.ru/psihologiya-i-razvitie/razvitie-i-obuchenie/chto-takoe-maslenitsa-dlya-detey-kratkoe-soderzhanie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445224"/>
            <a:ext cx="3380928" cy="11521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Однороманенко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№213»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2018 год</a:t>
            </a:r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59121" y="1988840"/>
            <a:ext cx="6084580" cy="17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CIM\100MSDCF\DSC02697.JPG"/>
          <p:cNvPicPr>
            <a:picLocks noChangeAspect="1" noChangeArrowheads="1"/>
          </p:cNvPicPr>
          <p:nvPr/>
        </p:nvPicPr>
        <p:blipFill>
          <a:blip r:embed="rId2" cstate="print"/>
          <a:srcRect l="8732" t="11722" r="19497" b="14912"/>
          <a:stretch>
            <a:fillRect/>
          </a:stretch>
        </p:blipFill>
        <p:spPr bwMode="auto">
          <a:xfrm>
            <a:off x="539552" y="764704"/>
            <a:ext cx="4176464" cy="2401467"/>
          </a:xfrm>
          <a:prstGeom prst="rect">
            <a:avLst/>
          </a:prstGeom>
          <a:noFill/>
        </p:spPr>
      </p:pic>
      <p:pic>
        <p:nvPicPr>
          <p:cNvPr id="3" name="Picture 2" descr="D:\DCIM\100MSDCF\DSC02695.JPG"/>
          <p:cNvPicPr>
            <a:picLocks noChangeAspect="1" noChangeArrowheads="1"/>
          </p:cNvPicPr>
          <p:nvPr/>
        </p:nvPicPr>
        <p:blipFill>
          <a:blip r:embed="rId3" cstate="print"/>
          <a:srcRect l="14114" t="558" r="23983"/>
          <a:stretch>
            <a:fillRect/>
          </a:stretch>
        </p:blipFill>
        <p:spPr bwMode="auto">
          <a:xfrm>
            <a:off x="3347864" y="2060848"/>
            <a:ext cx="4752528" cy="4294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CIM\100MSDCF\DSC02691.JPG"/>
          <p:cNvPicPr>
            <a:picLocks noChangeAspect="1" noChangeArrowheads="1"/>
          </p:cNvPicPr>
          <p:nvPr/>
        </p:nvPicPr>
        <p:blipFill>
          <a:blip r:embed="rId2" cstate="print"/>
          <a:srcRect t="1522" r="3252"/>
          <a:stretch>
            <a:fillRect/>
          </a:stretch>
        </p:blipFill>
        <p:spPr bwMode="auto">
          <a:xfrm>
            <a:off x="323528" y="1772816"/>
            <a:ext cx="8352928" cy="4782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CIM\100MSDCF\DSC02684.JPG"/>
          <p:cNvPicPr>
            <a:picLocks noChangeAspect="1" noChangeArrowheads="1"/>
          </p:cNvPicPr>
          <p:nvPr/>
        </p:nvPicPr>
        <p:blipFill>
          <a:blip r:embed="rId2" cstate="print"/>
          <a:srcRect t="1499" r="3016"/>
          <a:stretch>
            <a:fillRect/>
          </a:stretch>
        </p:blipFill>
        <p:spPr bwMode="auto">
          <a:xfrm>
            <a:off x="467544" y="1700808"/>
            <a:ext cx="8280920" cy="4730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CIM\100MSDCF\DSC02682.JPG"/>
          <p:cNvPicPr>
            <a:picLocks noChangeAspect="1" noChangeArrowheads="1"/>
          </p:cNvPicPr>
          <p:nvPr/>
        </p:nvPicPr>
        <p:blipFill>
          <a:blip r:embed="rId2" cstate="print"/>
          <a:srcRect l="8562" t="1026" r="20946" b="3962"/>
          <a:stretch>
            <a:fillRect/>
          </a:stretch>
        </p:blipFill>
        <p:spPr bwMode="auto">
          <a:xfrm>
            <a:off x="395536" y="260648"/>
            <a:ext cx="8424936" cy="6387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CIM\100MSDCF\DSC02679.JPG"/>
          <p:cNvPicPr>
            <a:picLocks noChangeAspect="1" noChangeArrowheads="1"/>
          </p:cNvPicPr>
          <p:nvPr/>
        </p:nvPicPr>
        <p:blipFill>
          <a:blip r:embed="rId2" cstate="print"/>
          <a:srcRect l="9445" t="215" r="12293"/>
          <a:stretch>
            <a:fillRect/>
          </a:stretch>
        </p:blipFill>
        <p:spPr bwMode="auto">
          <a:xfrm>
            <a:off x="251520" y="260648"/>
            <a:ext cx="8604448" cy="6171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CIM\100MSDCF\DSC02676.JPG"/>
          <p:cNvPicPr>
            <a:picLocks noChangeAspect="1" noChangeArrowheads="1"/>
          </p:cNvPicPr>
          <p:nvPr/>
        </p:nvPicPr>
        <p:blipFill>
          <a:blip r:embed="rId2" cstate="print"/>
          <a:srcRect l="2644" t="4188" r="23535" b="1700"/>
          <a:stretch>
            <a:fillRect/>
          </a:stretch>
        </p:blipFill>
        <p:spPr bwMode="auto">
          <a:xfrm>
            <a:off x="323528" y="332656"/>
            <a:ext cx="8496944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CIM\100MSDCF\DSC0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98713" y="3042247"/>
            <a:ext cx="4157216" cy="2338434"/>
          </a:xfrm>
          <a:prstGeom prst="rect">
            <a:avLst/>
          </a:prstGeom>
          <a:noFill/>
        </p:spPr>
      </p:pic>
      <p:pic>
        <p:nvPicPr>
          <p:cNvPr id="24579" name="Picture 3" descr="D:\DCIM\100MSDCF\DSC02674.JPG"/>
          <p:cNvPicPr>
            <a:picLocks noChangeAspect="1" noChangeArrowheads="1"/>
          </p:cNvPicPr>
          <p:nvPr/>
        </p:nvPicPr>
        <p:blipFill>
          <a:blip r:embed="rId3" cstate="print"/>
          <a:srcRect l="32955" t="5342" r="32954" b="3747"/>
          <a:stretch>
            <a:fillRect/>
          </a:stretch>
        </p:blipFill>
        <p:spPr bwMode="auto">
          <a:xfrm>
            <a:off x="2483768" y="692696"/>
            <a:ext cx="2736304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620688"/>
            <a:ext cx="6726730" cy="137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9108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  <a:r>
              <a:rPr lang="en-US" sz="1200" dirty="0" smtClean="0">
                <a:hlinkClick r:id="rId3"/>
              </a:rPr>
              <a:t>https://childage.ru/psihologiya-i-razvitie/razvitie-i-obuchenie/chto-takoe-maslenitsa-dlya-detey-kratkoe-soderzhanie.html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676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детям радостное, праздничное настроение.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возрождению обычаев и обрядов, связанных с народным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Масленица.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и представления детей о народных традициях.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двигательную активность детей.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2749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Масленицы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По </a:t>
            </a:r>
            <a:r>
              <a:rPr lang="ru-RU" sz="2400" dirty="0" smtClean="0"/>
              <a:t>одной из древних легенд, Масленица – это имя маленькой девочки, отцом которой был сам Мороз. Девочка жила на дальнем Севере. Однажды группа туристов забрела в снега и попала в снежную бурю. Они бы наверняка погибли, если бы не встретили маленькую Масленицу, которая помогла им выбраться из бури и дала возможность согреться. Но какого же было удивление спасенных, когда вместо девочки они увидели здоровенную румяную бабу, которая и согрела, и развеселила заблудших. Они веселились всю неделю, плясали, пели песни, радуясь наступившему теплу. С тех пор неделю перед Великим постом считают масленичной.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0742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Согласно </a:t>
            </a:r>
            <a:r>
              <a:rPr lang="ru-RU" sz="2400" dirty="0" smtClean="0"/>
              <a:t>другой легенды лежит традиция печь блины на Масленицу. Люди, уставшие от морозов и холодов, выпекали круглые блины и зазывали солнышко, чтобы оно пришло, обогрело, растопило снега и привело на землю весну. Праздновался праздник целую неделю, в селах устраивались народные массовые гуляния с катанием на санях и санках, уличными играми, песнями, плясками, ярмарками и соревнованиями. Считалось, что подобными действиями народ «умасливал» солнце, делая его добрее и теплее. Отсюда и название праздника – Масленица.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Масленичные традиции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В </a:t>
            </a:r>
            <a:r>
              <a:rPr lang="ru-RU" sz="2400" dirty="0" smtClean="0"/>
              <a:t>начале масленичной недели все готовились к празднику. Пекли блины, пироги, готовили и прочее угощение, ведь после праздников начинался Великий пост. Основные гуляния начинались с четверга и длились до конца недели. Молодежь катались на санках с горки, парни участвовали в уличных состязаниях и даже в кулачных боях. Дети строили снежные крепости, взрослые тоже готовили ледяные крепости и делясь на </a:t>
            </a:r>
            <a:r>
              <a:rPr lang="ru-RU" sz="2400" dirty="0" smtClean="0"/>
              <a:t>              команды </a:t>
            </a:r>
            <a:r>
              <a:rPr lang="ru-RU" sz="2400" dirty="0" smtClean="0"/>
              <a:t>разыгрывали целые представления: одни обороняли свои строения, другие нападали и захватывали их.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to-takoe-maslenica-dlya-detej-kratkoe-soderzh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624971" cy="336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hto-takoe-maslenica-dlya-detej-kratkoe-soderzh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29000"/>
            <a:ext cx="5040560" cy="278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конце праздника обязательным атрибутом всего действия было сжигание чучела Масленицы в знак того, что зима уходит и наступает весна, тепло, пробуждается природа. Сжигание чучела являлось и продолжает быть кульминацией праздника. Чучело делали из соломы, наряжали его в тряпье и в конце праздника сжигали. Согласно традициям, каждый из семи праздничных дней недели имел свое название и в этот день необходимо было проводить определенные мероприятия.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to-takoe-maslenica-dlya-detej-kratkoe-soderzh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752528" cy="4682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стя\Documents\Новая папка\DSC02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456384" cy="1944216"/>
          </a:xfrm>
          <a:prstGeom prst="rect">
            <a:avLst/>
          </a:prstGeom>
          <a:noFill/>
        </p:spPr>
      </p:pic>
      <p:pic>
        <p:nvPicPr>
          <p:cNvPr id="22531" name="Picture 3" descr="D:\DCIM\100MSDCF\DSC02668.JPG"/>
          <p:cNvPicPr>
            <a:picLocks noChangeAspect="1" noChangeArrowheads="1"/>
          </p:cNvPicPr>
          <p:nvPr/>
        </p:nvPicPr>
        <p:blipFill>
          <a:blip r:embed="rId3" cstate="print"/>
          <a:srcRect l="1136" t="10531"/>
          <a:stretch>
            <a:fillRect/>
          </a:stretch>
        </p:blipFill>
        <p:spPr bwMode="auto">
          <a:xfrm>
            <a:off x="2555776" y="2780928"/>
            <a:ext cx="6120680" cy="3115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74</TotalTime>
  <Words>417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масленица - копия</vt:lpstr>
      <vt:lpstr>Слайд 1</vt:lpstr>
      <vt:lpstr>Слайд 2</vt:lpstr>
      <vt:lpstr>История Масленицы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Настя</cp:lastModifiedBy>
  <cp:revision>10</cp:revision>
  <dcterms:created xsi:type="dcterms:W3CDTF">2014-02-24T16:21:22Z</dcterms:created>
  <dcterms:modified xsi:type="dcterms:W3CDTF">2018-02-17T11:59:49Z</dcterms:modified>
</cp:coreProperties>
</file>