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5"/>
  </p:notesMasterIdLst>
  <p:sldIdLst>
    <p:sldId id="275" r:id="rId2"/>
    <p:sldId id="294" r:id="rId3"/>
    <p:sldId id="277" r:id="rId4"/>
    <p:sldId id="269" r:id="rId5"/>
    <p:sldId id="295" r:id="rId6"/>
    <p:sldId id="279" r:id="rId7"/>
    <p:sldId id="271" r:id="rId8"/>
    <p:sldId id="257" r:id="rId9"/>
    <p:sldId id="280" r:id="rId10"/>
    <p:sldId id="281" r:id="rId11"/>
    <p:sldId id="265" r:id="rId12"/>
    <p:sldId id="266" r:id="rId13"/>
    <p:sldId id="284" r:id="rId14"/>
    <p:sldId id="285" r:id="rId15"/>
    <p:sldId id="287" r:id="rId16"/>
    <p:sldId id="286" r:id="rId17"/>
    <p:sldId id="267" r:id="rId18"/>
    <p:sldId id="288" r:id="rId19"/>
    <p:sldId id="296" r:id="rId20"/>
    <p:sldId id="289" r:id="rId21"/>
    <p:sldId id="290" r:id="rId22"/>
    <p:sldId id="292" r:id="rId23"/>
    <p:sldId id="293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CC6600"/>
    <a:srgbClr val="FF0066"/>
    <a:srgbClr val="993300"/>
    <a:srgbClr val="E95F01"/>
    <a:srgbClr val="5345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22" y="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3FAE1B-8B23-402E-BD01-53AECFA6CB7C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6935B-AA4F-4746-AFB9-6C5362D13F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549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н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6935B-AA4F-4746-AFB9-6C5362D13FC4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57F16C0-B569-40A9-9B46-B1F73DF9CBAF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FB8F391-2E78-4694-B8F4-E9FA3650E7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16C0-B569-40A9-9B46-B1F73DF9CBAF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8F391-2E78-4694-B8F4-E9FA3650E7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16C0-B569-40A9-9B46-B1F73DF9CBAF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8F391-2E78-4694-B8F4-E9FA3650E7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57F16C0-B569-40A9-9B46-B1F73DF9CBAF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FB8F391-2E78-4694-B8F4-E9FA3650E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57F16C0-B569-40A9-9B46-B1F73DF9CBAF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FB8F391-2E78-4694-B8F4-E9FA3650E7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16C0-B569-40A9-9B46-B1F73DF9CBAF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8F391-2E78-4694-B8F4-E9FA3650E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16C0-B569-40A9-9B46-B1F73DF9CBAF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8F391-2E78-4694-B8F4-E9FA3650E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57F16C0-B569-40A9-9B46-B1F73DF9CBAF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FB8F391-2E78-4694-B8F4-E9FA3650E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16C0-B569-40A9-9B46-B1F73DF9CBAF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8F391-2E78-4694-B8F4-E9FA3650E7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57F16C0-B569-40A9-9B46-B1F73DF9CBAF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FB8F391-2E78-4694-B8F4-E9FA3650E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57F16C0-B569-40A9-9B46-B1F73DF9CBAF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FB8F391-2E78-4694-B8F4-E9FA3650E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57F16C0-B569-40A9-9B46-B1F73DF9CBAF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FB8F391-2E78-4694-B8F4-E9FA3650E76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http://aimi.ru/flash132x176/aimi.ru_38.gif" TargetMode="External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gi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Картинка 10 из 3316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00" y="4029054"/>
            <a:ext cx="3571900" cy="2828946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5805264"/>
            <a:ext cx="6764288" cy="792361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/>
                </a:solidFill>
              </a:rPr>
              <a:t> </a:t>
            </a:r>
            <a:r>
              <a:rPr lang="ru-RU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Воспитатель Тищенко А.Г.</a:t>
            </a:r>
            <a:endParaRPr lang="ru-RU" sz="2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56" name="WordArt 8"/>
          <p:cNvSpPr>
            <a:spLocks noChangeArrowheads="1" noChangeShapeType="1" noTextEdit="1"/>
          </p:cNvSpPr>
          <p:nvPr/>
        </p:nvSpPr>
        <p:spPr bwMode="auto">
          <a:xfrm>
            <a:off x="900113" y="1700213"/>
            <a:ext cx="7964487" cy="4157679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kern="1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Impact"/>
            </a:endParaRPr>
          </a:p>
        </p:txBody>
      </p:sp>
      <p:sp>
        <p:nvSpPr>
          <p:cNvPr id="2057" name="WordArt 9"/>
          <p:cNvSpPr>
            <a:spLocks noChangeArrowheads="1" noChangeShapeType="1" noTextEdit="1"/>
          </p:cNvSpPr>
          <p:nvPr/>
        </p:nvSpPr>
        <p:spPr bwMode="auto">
          <a:xfrm>
            <a:off x="827088" y="2997200"/>
            <a:ext cx="7964487" cy="15779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endParaRPr lang="ru-RU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Impac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592" y="1571612"/>
            <a:ext cx="9121408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kern="1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Педагогический такт </a:t>
            </a:r>
          </a:p>
          <a:p>
            <a:pPr algn="ctr"/>
            <a:r>
              <a:rPr lang="ru-RU" sz="5400" b="1" kern="1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родителей </a:t>
            </a:r>
          </a:p>
          <a:p>
            <a:pPr algn="ctr"/>
            <a:r>
              <a:rPr lang="ru-RU" sz="5400" b="1" kern="1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в общении с ребенком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0034" y="1500174"/>
            <a:ext cx="7615262" cy="4873752"/>
          </a:xfrm>
        </p:spPr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</a:pPr>
            <a:r>
              <a:rPr lang="ru-RU" sz="2800" b="1" i="1" dirty="0">
                <a:latin typeface="Monotype Corsiva" pitchFamily="66" charset="0"/>
              </a:rPr>
              <a:t>Взыскивать с детей за проступки, которые они не совершали, или хотя бы строго наказывать их за мелкие провинности – значит, лишиться всякого их доверия и уважения</a:t>
            </a:r>
            <a:r>
              <a:rPr lang="ru-RU" sz="2800" b="1" i="1" dirty="0" smtClean="0">
                <a:latin typeface="Monotype Corsiva" pitchFamily="66" charset="0"/>
              </a:rPr>
              <a:t>.</a:t>
            </a:r>
            <a:endParaRPr lang="ru-RU" sz="2800" dirty="0"/>
          </a:p>
          <a:p>
            <a:pPr marL="609600" indent="-609600">
              <a:lnSpc>
                <a:spcPct val="90000"/>
              </a:lnSpc>
            </a:pPr>
            <a:r>
              <a:rPr lang="ru-RU" sz="2800" dirty="0" smtClean="0"/>
              <a:t> </a:t>
            </a:r>
            <a:r>
              <a:rPr lang="ru-RU" sz="2800" b="1" spc="500" dirty="0" smtClean="0">
                <a:solidFill>
                  <a:srgbClr val="C00000"/>
                </a:solidFill>
                <a:latin typeface="Monotype Corsiva" pitchFamily="66" charset="0"/>
              </a:rPr>
              <a:t>Воспитывай лаской, а не таской.</a:t>
            </a:r>
          </a:p>
          <a:p>
            <a:pPr marL="609600" indent="-609600" algn="r">
              <a:lnSpc>
                <a:spcPct val="90000"/>
              </a:lnSpc>
              <a:buFontTx/>
              <a:buNone/>
            </a:pPr>
            <a:r>
              <a:rPr lang="ru-RU" sz="2000" dirty="0" smtClean="0"/>
              <a:t>Народная мудрость</a:t>
            </a:r>
            <a:r>
              <a:rPr lang="ru-RU" sz="2800" dirty="0" smtClean="0"/>
              <a:t> </a:t>
            </a:r>
          </a:p>
          <a:p>
            <a:pPr marL="609600" indent="-609600">
              <a:lnSpc>
                <a:spcPct val="90000"/>
              </a:lnSpc>
              <a:buSzPct val="106000"/>
              <a:buFont typeface="Courier New" pitchFamily="49" charset="0"/>
              <a:buChar char="o"/>
            </a:pPr>
            <a:r>
              <a:rPr lang="ru-RU" sz="2800" b="1" spc="500" dirty="0" smtClean="0">
                <a:solidFill>
                  <a:srgbClr val="C00000"/>
                </a:solidFill>
                <a:latin typeface="Monotype Corsiva" pitchFamily="66" charset="0"/>
              </a:rPr>
              <a:t>Кто не возьмет лаской, не возьмет и строгостью.</a:t>
            </a:r>
          </a:p>
          <a:p>
            <a:pPr marL="609600" indent="-609600" algn="r">
              <a:lnSpc>
                <a:spcPct val="90000"/>
              </a:lnSpc>
              <a:buNone/>
            </a:pPr>
            <a:r>
              <a:rPr lang="ru-RU" spc="500" dirty="0" smtClean="0">
                <a:latin typeface="Monotype Corsiva" pitchFamily="66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Народная мудрость</a:t>
            </a:r>
            <a:endParaRPr lang="ru-RU" sz="2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ru-RU" dirty="0" smtClean="0"/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ru-RU" dirty="0"/>
          </a:p>
        </p:txBody>
      </p:sp>
      <p:sp>
        <p:nvSpPr>
          <p:cNvPr id="30724" name="WordArt 4"/>
          <p:cNvSpPr>
            <a:spLocks noChangeArrowheads="1" noChangeShapeType="1" noTextEdit="1"/>
          </p:cNvSpPr>
          <p:nvPr/>
        </p:nvSpPr>
        <p:spPr bwMode="auto">
          <a:xfrm>
            <a:off x="468313" y="188913"/>
            <a:ext cx="8229600" cy="13843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2">
                    <a:lumMod val="50000"/>
                  </a:schemeClr>
                </a:solidFill>
                <a:effectLst/>
                <a:latin typeface="Impact"/>
              </a:rPr>
              <a:t>"Бить или не бить?"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341438"/>
            <a:ext cx="4471990" cy="4678362"/>
          </a:xfrm>
        </p:spPr>
        <p:txBody>
          <a:bodyPr/>
          <a:lstStyle/>
          <a:p>
            <a:r>
              <a:rPr lang="ru-RU" dirty="0">
                <a:solidFill>
                  <a:srgbClr val="7030A0"/>
                </a:solidFill>
              </a:rPr>
              <a:t>Никогда не давать себе распускаться, ворчать, ругаться, бранить друг друга и ребенка.</a:t>
            </a:r>
          </a:p>
          <a:p>
            <a:r>
              <a:rPr lang="ru-RU" dirty="0">
                <a:solidFill>
                  <a:srgbClr val="7030A0"/>
                </a:solidFill>
              </a:rPr>
              <a:t>Забывать плохое сразу, помнить хорошее всегда.</a:t>
            </a:r>
          </a:p>
          <a:p>
            <a:r>
              <a:rPr lang="ru-RU" dirty="0">
                <a:solidFill>
                  <a:srgbClr val="7030A0"/>
                </a:solidFill>
              </a:rPr>
              <a:t>Подчеркивать в поведении детей не плохие, а хорошие стороны, их успехи, активнее поддерживать желание стать лучше. </a:t>
            </a:r>
          </a:p>
          <a:p>
            <a:endParaRPr lang="ru-RU" dirty="0"/>
          </a:p>
        </p:txBody>
      </p:sp>
      <p:sp>
        <p:nvSpPr>
          <p:cNvPr id="33799" name="WordArt 7"/>
          <p:cNvSpPr>
            <a:spLocks noChangeArrowheads="1" noChangeShapeType="1" noTextEdit="1"/>
          </p:cNvSpPr>
          <p:nvPr/>
        </p:nvSpPr>
        <p:spPr bwMode="auto">
          <a:xfrm>
            <a:off x="395288" y="188913"/>
            <a:ext cx="8569325" cy="11001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600" b="1" kern="10" dirty="0">
                <a:ln/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Правила семейной педагогики</a:t>
            </a:r>
          </a:p>
        </p:txBody>
      </p:sp>
      <p:pic>
        <p:nvPicPr>
          <p:cNvPr id="27650" name="Picture 2" descr="Картинка 44 из 4119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1357298"/>
            <a:ext cx="3829050" cy="4953001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000496" y="1214422"/>
            <a:ext cx="4714908" cy="43910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dirty="0">
                <a:solidFill>
                  <a:srgbClr val="7030A0"/>
                </a:solidFill>
              </a:rPr>
              <a:t>Хорошо воспитывать на положительном, вовлекать детей в полезную деятельность.</a:t>
            </a:r>
          </a:p>
          <a:p>
            <a:pPr>
              <a:lnSpc>
                <a:spcPct val="90000"/>
              </a:lnSpc>
            </a:pPr>
            <a:r>
              <a:rPr lang="ru-RU" dirty="0">
                <a:solidFill>
                  <a:srgbClr val="7030A0"/>
                </a:solidFill>
              </a:rPr>
              <a:t>Показывать ребенку, какой вред он наносит себе и другим своими отрицательными поступками.</a:t>
            </a:r>
          </a:p>
          <a:p>
            <a:pPr>
              <a:lnSpc>
                <a:spcPct val="90000"/>
              </a:lnSpc>
            </a:pPr>
            <a:r>
              <a:rPr lang="ru-RU" dirty="0">
                <a:solidFill>
                  <a:srgbClr val="7030A0"/>
                </a:solidFill>
              </a:rPr>
              <a:t>Разговаривать с ребенком как со взрослым: серьезно, уважительно, глубоко мотивированно.</a:t>
            </a:r>
          </a:p>
        </p:txBody>
      </p:sp>
      <p:sp>
        <p:nvSpPr>
          <p:cNvPr id="34820" name="WordArt 4"/>
          <p:cNvSpPr>
            <a:spLocks noChangeArrowheads="1" noChangeShapeType="1" noTextEdit="1"/>
          </p:cNvSpPr>
          <p:nvPr/>
        </p:nvSpPr>
        <p:spPr bwMode="auto">
          <a:xfrm>
            <a:off x="457200" y="0"/>
            <a:ext cx="8229600" cy="1196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600" b="1" kern="10" dirty="0">
                <a:ln/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Правила семейной педагогики</a:t>
            </a:r>
          </a:p>
        </p:txBody>
      </p:sp>
      <p:pic>
        <p:nvPicPr>
          <p:cNvPr id="26626" name="Picture 2" descr="Картинка 10 из 661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214422"/>
            <a:ext cx="3743325" cy="4762500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-428652"/>
            <a:ext cx="7467600" cy="1143000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b="1" cap="none" dirty="0">
                <a:ln/>
                <a:solidFill>
                  <a:schemeClr val="accent3"/>
                </a:solidFill>
              </a:rPr>
              <a:t>«Закончи предложение</a:t>
            </a:r>
            <a:r>
              <a:rPr lang="ru-RU" b="1" cap="none" dirty="0" smtClean="0">
                <a:ln/>
                <a:solidFill>
                  <a:schemeClr val="accent3"/>
                </a:solidFill>
              </a:rPr>
              <a:t>»</a:t>
            </a:r>
            <a:endParaRPr lang="ru-RU" b="1" cap="none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857232"/>
            <a:ext cx="7467600" cy="4873752"/>
          </a:xfrm>
        </p:spPr>
        <p:txBody>
          <a:bodyPr>
            <a:normAutofit/>
          </a:bodyPr>
          <a:lstStyle/>
          <a:p>
            <a:r>
              <a:rPr lang="ru-RU" dirty="0"/>
              <a:t>Ребенка хвалят, он учится </a:t>
            </a:r>
            <a:r>
              <a:rPr lang="ru-RU" dirty="0" smtClean="0"/>
              <a:t>...</a:t>
            </a:r>
          </a:p>
          <a:p>
            <a:pPr>
              <a:buNone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быть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благородным</a:t>
            </a:r>
          </a:p>
          <a:p>
            <a:r>
              <a:rPr lang="ru-RU" dirty="0"/>
              <a:t>Ребенок растет в честности, он учится </a:t>
            </a:r>
            <a:r>
              <a:rPr lang="ru-RU" dirty="0" smtClean="0"/>
              <a:t>...</a:t>
            </a:r>
          </a:p>
          <a:p>
            <a:pPr>
              <a:buNone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быть 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справедливым</a:t>
            </a:r>
          </a:p>
          <a:p>
            <a:r>
              <a:rPr lang="ru-RU" dirty="0" smtClean="0"/>
              <a:t>Ребенок растет в безопасности</a:t>
            </a:r>
            <a:r>
              <a:rPr lang="ru-RU" dirty="0"/>
              <a:t>, он учится </a:t>
            </a:r>
            <a:r>
              <a:rPr lang="ru-RU" dirty="0" smtClean="0"/>
              <a:t>...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верить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людей</a:t>
            </a:r>
          </a:p>
          <a:p>
            <a:r>
              <a:rPr lang="ru-RU" dirty="0"/>
              <a:t>Ребенка поддерживают, он учится ... </a:t>
            </a: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ценить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себя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285728"/>
            <a:ext cx="7467600" cy="4873752"/>
          </a:xfrm>
        </p:spPr>
        <p:txBody>
          <a:bodyPr>
            <a:normAutofit/>
          </a:bodyPr>
          <a:lstStyle/>
          <a:p>
            <a:r>
              <a:rPr lang="ru-RU" dirty="0"/>
              <a:t>Ребенка постоянно критикуют, он учится ... </a:t>
            </a: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ненавидеть</a:t>
            </a:r>
          </a:p>
          <a:p>
            <a:r>
              <a:rPr lang="ru-RU" dirty="0"/>
              <a:t>Ребенок живет во вражде, он учится... </a:t>
            </a: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быть агрессивным</a:t>
            </a:r>
          </a:p>
          <a:p>
            <a:r>
              <a:rPr lang="ru-RU" dirty="0"/>
              <a:t>Ребенок живет в упреках, он учится... </a:t>
            </a: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жить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чувством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вины</a:t>
            </a:r>
          </a:p>
          <a:p>
            <a:r>
              <a:rPr lang="ru-RU" dirty="0"/>
              <a:t>Ребенок растет в терпимости, он учится... </a:t>
            </a: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понимать других    </a:t>
            </a:r>
            <a:endParaRPr lang="ru-RU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 smtClean="0"/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анимация для мобильных телефонов 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7019925" y="1268413"/>
            <a:ext cx="1895475" cy="252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55" name="Picture 3" descr="J0223740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60350"/>
            <a:ext cx="3079750" cy="326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75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28926" y="285728"/>
            <a:ext cx="8229600" cy="1143000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b="1" i="1" cap="none" dirty="0">
                <a:ln/>
                <a:solidFill>
                  <a:schemeClr val="accent3"/>
                </a:solidFill>
                <a:latin typeface="Georgia" pitchFamily="18" charset="0"/>
              </a:rPr>
              <a:t> </a:t>
            </a:r>
            <a:r>
              <a:rPr lang="ru-RU" sz="4000" b="1" i="1" cap="none" dirty="0">
                <a:ln/>
                <a:solidFill>
                  <a:schemeClr val="accent3"/>
                </a:solidFill>
                <a:latin typeface="Georgia" pitchFamily="18" charset="0"/>
              </a:rPr>
              <a:t>«Роль родителя»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957263" y="2638425"/>
            <a:ext cx="8186737" cy="2638425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Font typeface="Wingdings" pitchFamily="2" charset="2"/>
              <a:buNone/>
            </a:pP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       </a:t>
            </a:r>
          </a:p>
          <a:p>
            <a:pPr>
              <a:buFont typeface="Wingdings" pitchFamily="2" charset="2"/>
              <a:buNone/>
            </a:pP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         </a:t>
            </a:r>
            <a:r>
              <a:rPr lang="ru-RU" b="1" spc="50" dirty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Родители – главные «проектировщики, конструкторы и строители» личности ребёнка. Вот почему важно знать, насколько успешно мы справляемся с такой сложной ролью. 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-285776"/>
            <a:ext cx="7467600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cap="none" dirty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Тест: «Какие Вы родители?» 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000108"/>
            <a:ext cx="7467600" cy="4873752"/>
          </a:xfrm>
        </p:spPr>
        <p:txBody>
          <a:bodyPr>
            <a:normAutofit/>
          </a:bodyPr>
          <a:lstStyle/>
          <a:p>
            <a:r>
              <a:rPr lang="ru-RU" b="1" dirty="0"/>
              <a:t>1</a:t>
            </a:r>
            <a:r>
              <a:rPr lang="ru-RU" dirty="0"/>
              <a:t>.Гордитесь ли Вы тем, что Ваш ребенок уже с детства был чистюлей? (Да, Нет)</a:t>
            </a:r>
          </a:p>
          <a:p>
            <a:r>
              <a:rPr lang="ru-RU" b="1" dirty="0"/>
              <a:t>2</a:t>
            </a:r>
            <a:r>
              <a:rPr lang="ru-RU" dirty="0"/>
              <a:t>.Поощряете ли вы своего ребенка, когда он приносит домой хорошую отметку? (Да, Нет)</a:t>
            </a:r>
          </a:p>
          <a:p>
            <a:r>
              <a:rPr lang="ru-RU" b="1" dirty="0"/>
              <a:t>3</a:t>
            </a:r>
            <a:r>
              <a:rPr lang="ru-RU" dirty="0"/>
              <a:t>.Умеете ли Вы правильно отвечать своему ребенку на вопросы, связанные с взаимоотношениями мужчины и женщины? (Да, Нет)</a:t>
            </a:r>
          </a:p>
          <a:p>
            <a:r>
              <a:rPr lang="ru-RU" b="1" dirty="0"/>
              <a:t>4</a:t>
            </a:r>
            <a:r>
              <a:rPr lang="ru-RU" dirty="0"/>
              <a:t>.Знаете ли Вы точно, что ребенок должен, а чего не должен есть, чтобы его рацион соответствовал требованиям медиков? (Да, Нет)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285728"/>
            <a:ext cx="8229600" cy="5911873"/>
          </a:xfrm>
        </p:spPr>
        <p:txBody>
          <a:bodyPr>
            <a:normAutofit/>
          </a:bodyPr>
          <a:lstStyle/>
          <a:p>
            <a:endParaRPr lang="ru-RU" b="1" dirty="0" smtClean="0"/>
          </a:p>
          <a:p>
            <a:r>
              <a:rPr lang="ru-RU" b="1" dirty="0" smtClean="0"/>
              <a:t>5</a:t>
            </a:r>
            <a:r>
              <a:rPr lang="ru-RU" dirty="0" smtClean="0"/>
              <a:t>.Целуете ли и гладите ли Вы своего ребенка после того, как ему исполнилось семь лет? (Да, Нет)</a:t>
            </a:r>
            <a:endParaRPr lang="ru-RU" b="1" dirty="0"/>
          </a:p>
          <a:p>
            <a:r>
              <a:rPr lang="ru-RU" b="1" dirty="0" smtClean="0"/>
              <a:t>6</a:t>
            </a:r>
            <a:r>
              <a:rPr lang="ru-RU" dirty="0" smtClean="0"/>
              <a:t>.Настаиваете ли Вы на том, чтобы дети сами поддерживали порядок в своей комнате? (Да, Нет)</a:t>
            </a:r>
          </a:p>
          <a:p>
            <a:r>
              <a:rPr lang="ru-RU" b="1" dirty="0" smtClean="0"/>
              <a:t>7</a:t>
            </a:r>
            <a:r>
              <a:rPr lang="ru-RU" dirty="0" smtClean="0"/>
              <a:t>.Способны ли Вы в присутствии ребенка признать свою ошибку? (Да, Нет</a:t>
            </a:r>
            <a:endParaRPr lang="ru-RU" b="1" dirty="0" smtClean="0"/>
          </a:p>
          <a:p>
            <a:r>
              <a:rPr lang="ru-RU" b="1" dirty="0" smtClean="0"/>
              <a:t>8</a:t>
            </a:r>
            <a:r>
              <a:rPr lang="ru-RU" dirty="0" smtClean="0"/>
              <a:t>.Уважаете ли Вы право своего ребенка на личную тайну? (Да, Нет)</a:t>
            </a:r>
          </a:p>
          <a:p>
            <a:r>
              <a:rPr lang="ru-RU" b="1" dirty="0" smtClean="0"/>
              <a:t>9.</a:t>
            </a:r>
            <a:r>
              <a:rPr lang="ru-RU" dirty="0" smtClean="0"/>
              <a:t>Если у Вас привычка часто повторять: «А вот в мое время…», или: «Ребенок должен держать язык за зубами?» (Да, Нет)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0"/>
            <a:ext cx="8229600" cy="6215106"/>
          </a:xfrm>
        </p:spPr>
        <p:txBody>
          <a:bodyPr>
            <a:normAutofit/>
          </a:bodyPr>
          <a:lstStyle/>
          <a:p>
            <a:endParaRPr lang="ru-RU" b="1" dirty="0" smtClean="0"/>
          </a:p>
          <a:p>
            <a:r>
              <a:rPr lang="ru-RU" b="1" dirty="0" smtClean="0"/>
              <a:t>10.</a:t>
            </a:r>
            <a:r>
              <a:rPr lang="ru-RU" dirty="0" smtClean="0"/>
              <a:t>Делитесь ли Вы с детьми своими радостями и горестями? (Да, Нет)</a:t>
            </a:r>
            <a:endParaRPr lang="ru-RU" b="1" dirty="0"/>
          </a:p>
          <a:p>
            <a:r>
              <a:rPr lang="ru-RU" b="1" dirty="0" smtClean="0"/>
              <a:t>11.</a:t>
            </a:r>
            <a:r>
              <a:rPr lang="ru-RU" dirty="0" smtClean="0"/>
              <a:t>Бывает ли, что Вы в качестве наказания запрещаете ребенку смотреть телевизор? (Да, Нет)</a:t>
            </a:r>
          </a:p>
          <a:p>
            <a:r>
              <a:rPr lang="ru-RU" b="1" dirty="0" smtClean="0"/>
              <a:t>12.</a:t>
            </a:r>
            <a:r>
              <a:rPr lang="ru-RU" dirty="0" smtClean="0"/>
              <a:t>Спрашиваете ли Вы у ребенка, как он проводит свое свободное время? (Да, Нет)</a:t>
            </a:r>
          </a:p>
          <a:p>
            <a:r>
              <a:rPr lang="ru-RU" b="1" dirty="0" smtClean="0"/>
              <a:t>13.</a:t>
            </a:r>
            <a:r>
              <a:rPr lang="ru-RU" dirty="0" smtClean="0"/>
              <a:t>Если бы кто-нибудь придумал робота-воспитателя, купили бы Вы такую машину? (Да, Нет)</a:t>
            </a:r>
          </a:p>
          <a:p>
            <a:r>
              <a:rPr lang="ru-RU" b="1" dirty="0" smtClean="0"/>
              <a:t>14.</a:t>
            </a:r>
            <a:r>
              <a:rPr lang="ru-RU" dirty="0" smtClean="0"/>
              <a:t>Критикуете и наказываете ли Вы своих детей в присутствии посторонних? (Да, Нет)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399517" y="3244334"/>
            <a:ext cx="3449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-285776"/>
            <a:ext cx="7467600" cy="1143000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b="1" cap="none" dirty="0" smtClean="0">
                <a:ln/>
                <a:solidFill>
                  <a:schemeClr val="accent3"/>
                </a:solidFill>
              </a:rPr>
              <a:t>Ключ:</a:t>
            </a:r>
            <a:endParaRPr lang="ru-RU" b="1" cap="none" dirty="0">
              <a:ln/>
              <a:solidFill>
                <a:schemeClr val="accent3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571472" y="928670"/>
          <a:ext cx="3286148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  <a:gridCol w="164307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Нет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2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Нет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3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Да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4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Да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5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Да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6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Нет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7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Да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8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Да</a:t>
                      </a:r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71472" y="4143380"/>
          <a:ext cx="3286148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  <a:gridCol w="1643074"/>
              </a:tblGrid>
              <a:tr h="345895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Нет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45895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10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Да</a:t>
                      </a:r>
                      <a:endParaRPr lang="ru-RU" sz="2000" b="1" dirty="0"/>
                    </a:p>
                  </a:txBody>
                  <a:tcPr/>
                </a:tc>
              </a:tr>
              <a:tr h="345895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11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Нет</a:t>
                      </a:r>
                      <a:endParaRPr lang="ru-RU" sz="2000" b="1" dirty="0"/>
                    </a:p>
                  </a:txBody>
                  <a:tcPr/>
                </a:tc>
              </a:tr>
              <a:tr h="345895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12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Нет</a:t>
                      </a:r>
                    </a:p>
                  </a:txBody>
                  <a:tcPr/>
                </a:tc>
              </a:tr>
              <a:tr h="345895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13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Нет</a:t>
                      </a:r>
                    </a:p>
                  </a:txBody>
                  <a:tcPr/>
                </a:tc>
              </a:tr>
              <a:tr h="345895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14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Нет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 descr="Картинка 2 из 4546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642918"/>
            <a:ext cx="4286280" cy="4708749"/>
          </a:xfrm>
          <a:prstGeom prst="rect">
            <a:avLst/>
          </a:prstGeom>
          <a:noFill/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400" b="1" cap="none" dirty="0" smtClean="0">
                <a:ln/>
                <a:solidFill>
                  <a:schemeClr val="accent3"/>
                </a:solidFill>
              </a:rPr>
              <a:t>Цели и задачи </a:t>
            </a:r>
            <a:endParaRPr lang="ru-RU" sz="4400" b="1" cap="none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800" i="1" dirty="0" smtClean="0">
                <a:solidFill>
                  <a:srgbClr val="7030A0"/>
                </a:solidFill>
              </a:rPr>
              <a:t>Актуализировать проблему воспитания в семье.</a:t>
            </a:r>
          </a:p>
          <a:p>
            <a:r>
              <a:rPr lang="ru-RU" sz="2800" i="1" dirty="0" smtClean="0">
                <a:solidFill>
                  <a:srgbClr val="7030A0"/>
                </a:solidFill>
              </a:rPr>
              <a:t>Расширить знания родительского коллектива о педагогическом такте.</a:t>
            </a:r>
          </a:p>
          <a:p>
            <a:r>
              <a:rPr lang="ru-RU" sz="2800" i="1" dirty="0" smtClean="0">
                <a:solidFill>
                  <a:srgbClr val="7030A0"/>
                </a:solidFill>
              </a:rPr>
              <a:t>Стимулировать полноценное общение родителей и детей. </a:t>
            </a:r>
          </a:p>
          <a:p>
            <a:r>
              <a:rPr lang="ru-RU" sz="2800" i="1" dirty="0" smtClean="0">
                <a:solidFill>
                  <a:srgbClr val="7030A0"/>
                </a:solidFill>
              </a:rPr>
              <a:t>Привлечь  родителей к активному участию в воспитательном процессе.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500042"/>
            <a:ext cx="8229600" cy="5597533"/>
          </a:xfrm>
        </p:spPr>
        <p:txBody>
          <a:bodyPr>
            <a:normAutofit fontScale="25000" lnSpcReduction="20000"/>
          </a:bodyPr>
          <a:lstStyle/>
          <a:p>
            <a:r>
              <a:rPr lang="ru-RU" sz="12800" b="1" dirty="0" smtClean="0">
                <a:solidFill>
                  <a:schemeClr val="accent3">
                    <a:lumMod val="75000"/>
                  </a:schemeClr>
                </a:solidFill>
              </a:rPr>
              <a:t>1-2 </a:t>
            </a:r>
            <a:r>
              <a:rPr lang="ru-RU" sz="12800" b="1" dirty="0">
                <a:solidFill>
                  <a:schemeClr val="accent3">
                    <a:lumMod val="75000"/>
                  </a:schemeClr>
                </a:solidFill>
              </a:rPr>
              <a:t>балла.</a:t>
            </a:r>
            <a:r>
              <a:rPr lang="ru-RU" sz="12800" dirty="0"/>
              <a:t> </a:t>
            </a:r>
            <a:r>
              <a:rPr lang="ru-RU" sz="12800" b="1" dirty="0"/>
              <a:t>Роль родителей освоена Вами не вполне: Вы слишком строги и педагогичны. Вам стоит быть чуть терпимее.</a:t>
            </a:r>
          </a:p>
          <a:p>
            <a:r>
              <a:rPr lang="ru-RU" sz="12800" b="1" dirty="0">
                <a:solidFill>
                  <a:schemeClr val="accent3">
                    <a:lumMod val="75000"/>
                  </a:schemeClr>
                </a:solidFill>
              </a:rPr>
              <a:t>3-4 балла.</a:t>
            </a:r>
            <a:r>
              <a:rPr lang="ru-RU" sz="12800" dirty="0">
                <a:solidFill>
                  <a:schemeClr val="accent3">
                    <a:lumMod val="75000"/>
                  </a:schemeClr>
                </a:solidFill>
              </a:rPr>
              <a:t> </a:t>
            </a:r>
            <a:r>
              <a:rPr lang="ru-RU" sz="12800" b="1" dirty="0"/>
              <a:t>Ваши результаты не из лучших. Не будьте так жестоки в своих требованиях к детям, дайте им возможность что-то решать и самостоятельно.</a:t>
            </a:r>
          </a:p>
          <a:p>
            <a:r>
              <a:rPr lang="ru-RU" sz="12800" b="1" dirty="0">
                <a:solidFill>
                  <a:schemeClr val="accent3">
                    <a:lumMod val="75000"/>
                  </a:schemeClr>
                </a:solidFill>
              </a:rPr>
              <a:t>5-8 баллов.</a:t>
            </a:r>
            <a:r>
              <a:rPr lang="ru-RU" sz="12800" dirty="0">
                <a:solidFill>
                  <a:schemeClr val="accent3">
                    <a:lumMod val="75000"/>
                  </a:schemeClr>
                </a:solidFill>
              </a:rPr>
              <a:t> </a:t>
            </a:r>
            <a:r>
              <a:rPr lang="ru-RU" sz="12800" b="1" dirty="0"/>
              <a:t>Средний результат, свидетельствующий </a:t>
            </a:r>
            <a:r>
              <a:rPr lang="ru-RU" sz="12800" b="1" dirty="0" smtClean="0"/>
              <a:t>о неустойчивости </a:t>
            </a:r>
            <a:r>
              <a:rPr lang="ru-RU" sz="12800" b="1" dirty="0"/>
              <a:t>Вашей позиции. Порою Вы слишком требовательны к детям, порою слишком многое им позволяете.</a:t>
            </a:r>
          </a:p>
          <a:p>
            <a:pPr>
              <a:buNone/>
            </a:pPr>
            <a:r>
              <a:rPr lang="ru-RU" sz="6000" dirty="0"/>
              <a:t/>
            </a:r>
            <a:br>
              <a:rPr lang="ru-RU" sz="6000" dirty="0"/>
            </a:b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285728"/>
            <a:ext cx="8229600" cy="5840435"/>
          </a:xfrm>
        </p:spPr>
        <p:txBody>
          <a:bodyPr>
            <a:normAutofit lnSpcReduction="10000"/>
          </a:bodyPr>
          <a:lstStyle/>
          <a:p>
            <a:r>
              <a:rPr lang="ru-RU" sz="2800" b="1" dirty="0" smtClean="0">
                <a:solidFill>
                  <a:srgbClr val="993300"/>
                </a:solidFill>
              </a:rPr>
              <a:t>9-11 баллов. </a:t>
            </a:r>
            <a:r>
              <a:rPr lang="ru-RU" sz="2800" b="1" dirty="0" smtClean="0"/>
              <a:t>Думается, Вы с радостью и разумно воспитываете своих детей, хотя и незнакомы со всеми премудростями педагогики.</a:t>
            </a:r>
          </a:p>
          <a:p>
            <a:r>
              <a:rPr lang="ru-RU" sz="2800" b="1" dirty="0" smtClean="0">
                <a:solidFill>
                  <a:srgbClr val="993300"/>
                </a:solidFill>
              </a:rPr>
              <a:t>12-13 баллов.</a:t>
            </a:r>
            <a:r>
              <a:rPr lang="ru-RU" sz="2800" dirty="0" smtClean="0"/>
              <a:t> </a:t>
            </a:r>
            <a:r>
              <a:rPr lang="ru-RU" sz="2800" b="1" dirty="0" smtClean="0"/>
              <a:t>Вы на редкость хорошие родители, надежная опора своих детей, от Вас они легко научатся правильному отношению к жизни и ее проблемам.</a:t>
            </a:r>
          </a:p>
          <a:p>
            <a:r>
              <a:rPr lang="ru-RU" sz="2800" b="1" dirty="0" smtClean="0">
                <a:solidFill>
                  <a:srgbClr val="993300"/>
                </a:solidFill>
              </a:rPr>
              <a:t>14 баллов.</a:t>
            </a:r>
            <a:r>
              <a:rPr lang="ru-RU" sz="2800" dirty="0" smtClean="0"/>
              <a:t> </a:t>
            </a:r>
            <a:r>
              <a:rPr lang="ru-RU" sz="2800" b="1" dirty="0" smtClean="0"/>
              <a:t>Поздравляем! Вы можете считать себя великолепными родителями. Если Вы работаете педагогом, значит, Вы на своем месте жизни, а если и не педагог, значит, Вашим детям просто очень повезло.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ru-RU" dirty="0"/>
          </a:p>
          <a:p>
            <a:pPr>
              <a:lnSpc>
                <a:spcPct val="90000"/>
              </a:lnSpc>
            </a:pPr>
            <a:endParaRPr lang="ru-RU" dirty="0"/>
          </a:p>
          <a:p>
            <a:pPr>
              <a:lnSpc>
                <a:spcPct val="90000"/>
              </a:lnSpc>
            </a:pPr>
            <a:endParaRPr lang="ru-RU" dirty="0"/>
          </a:p>
          <a:p>
            <a:pPr>
              <a:lnSpc>
                <a:spcPct val="90000"/>
              </a:lnSpc>
            </a:pPr>
            <a:endParaRPr lang="ru-RU" dirty="0"/>
          </a:p>
          <a:p>
            <a:pPr>
              <a:lnSpc>
                <a:spcPct val="90000"/>
              </a:lnSpc>
            </a:pPr>
            <a:endParaRPr lang="ru-RU" dirty="0" smtClean="0"/>
          </a:p>
          <a:p>
            <a:pPr>
              <a:lnSpc>
                <a:spcPct val="90000"/>
              </a:lnSpc>
            </a:pPr>
            <a:endParaRPr lang="ru-RU" dirty="0" smtClean="0"/>
          </a:p>
          <a:p>
            <a:pPr>
              <a:lnSpc>
                <a:spcPct val="90000"/>
              </a:lnSpc>
            </a:pPr>
            <a:endParaRPr lang="ru-RU" dirty="0" smtClean="0"/>
          </a:p>
          <a:p>
            <a:pPr>
              <a:lnSpc>
                <a:spcPct val="90000"/>
              </a:lnSpc>
              <a:buNone/>
            </a:pPr>
            <a:endParaRPr lang="ru-RU" dirty="0"/>
          </a:p>
          <a:p>
            <a:pPr>
              <a:lnSpc>
                <a:spcPct val="90000"/>
              </a:lnSpc>
              <a:buNone/>
            </a:pPr>
            <a:r>
              <a:rPr lang="ru-RU" sz="3600" b="1" i="1" dirty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Ребенок – кумир, всё, что сделано им, - прекрасно, он умён, он самый лучший</a:t>
            </a:r>
            <a:r>
              <a:rPr lang="ru-RU" sz="3600" dirty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.</a:t>
            </a:r>
          </a:p>
        </p:txBody>
      </p:sp>
      <p:pic>
        <p:nvPicPr>
          <p:cNvPr id="36872" name="Picture 8" descr="Я думаю о теб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357166"/>
            <a:ext cx="4824413" cy="3933825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79388" y="0"/>
            <a:ext cx="8785225" cy="65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endParaRPr lang="ru-RU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ru-RU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ru-RU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ru-RU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en-US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en-US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en-US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en-US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en-US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en-US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en-US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en-US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lang="ru-RU" sz="4000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Самое </a:t>
            </a:r>
            <a:r>
              <a:rPr lang="ru-RU" sz="4000" b="1" dirty="0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дорогое, что есть в нашей жизни, - наши семьи, наши близкие. Храните мир и покой Вашей семьи! Мира и радости Вашему дому!</a:t>
            </a:r>
          </a:p>
          <a:p>
            <a:pPr algn="ctr"/>
            <a:r>
              <a:rPr lang="ru-RU" sz="4000" b="1" dirty="0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	Спасибо за внимание.</a:t>
            </a:r>
            <a:r>
              <a:rPr lang="ru-RU" sz="4000" b="1" dirty="0">
                <a:solidFill>
                  <a:srgbClr val="993300"/>
                </a:solidFill>
                <a:latin typeface="Monotype Corsiva" pitchFamily="66" charset="0"/>
              </a:rPr>
              <a:t> </a:t>
            </a:r>
          </a:p>
        </p:txBody>
      </p:sp>
      <p:pic>
        <p:nvPicPr>
          <p:cNvPr id="2050" name="Picture 2" descr="C:\Documents and Settings\One\Мои документы\Downloads\816129bb12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214290"/>
            <a:ext cx="4962530" cy="3283210"/>
          </a:xfrm>
          <a:prstGeom prst="rect">
            <a:avLst/>
          </a:prstGeom>
          <a:noFill/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142852"/>
            <a:ext cx="7467600" cy="6188224"/>
          </a:xfrm>
        </p:spPr>
        <p:txBody>
          <a:bodyPr/>
          <a:lstStyle/>
          <a:p>
            <a:pPr>
              <a:buNone/>
            </a:pPr>
            <a:r>
              <a:rPr lang="ru-RU" sz="3600" b="1" i="1" dirty="0">
                <a:solidFill>
                  <a:srgbClr val="FF0000"/>
                </a:solidFill>
                <a:latin typeface="Monotype Corsiva" pitchFamily="66" charset="0"/>
              </a:rPr>
              <a:t>… Педагогика, развивая в ребёнке будущего человека, не должна забывать, что детство также есть период жизни, и часто лучший её период.</a:t>
            </a:r>
            <a:endParaRPr lang="ru-RU" sz="3600" b="1" dirty="0">
              <a:solidFill>
                <a:srgbClr val="FF0000"/>
              </a:solidFill>
              <a:latin typeface="Monotype Corsiva" pitchFamily="66" charset="0"/>
            </a:endParaRP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                                                    К. Ушинский</a:t>
            </a:r>
            <a:endParaRPr lang="ru-RU" dirty="0">
              <a:solidFill>
                <a:srgbClr val="FF0000"/>
              </a:solidFill>
            </a:endParaRPr>
          </a:p>
          <a:p>
            <a:endParaRPr lang="ru-RU" sz="2800" dirty="0"/>
          </a:p>
        </p:txBody>
      </p:sp>
      <p:pic>
        <p:nvPicPr>
          <p:cNvPr id="34818" name="Picture 2" descr="Картинка 36 из 9659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857496"/>
            <a:ext cx="5561042" cy="3714776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7467600" cy="11430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000" b="1" cap="none" dirty="0" smtClean="0">
                <a:ln/>
                <a:solidFill>
                  <a:schemeClr val="accent3"/>
                </a:solidFill>
              </a:rPr>
              <a:t>Педагогический такт</a:t>
            </a:r>
            <a:endParaRPr lang="ru-RU" sz="4000" b="1" cap="none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>
                <a:solidFill>
                  <a:srgbClr val="7030A0"/>
                </a:solidFill>
              </a:rPr>
              <a:t>умение найти подход к ребёнку, </a:t>
            </a:r>
            <a:r>
              <a:rPr lang="ru-RU" dirty="0" smtClean="0">
                <a:solidFill>
                  <a:srgbClr val="7030A0"/>
                </a:solidFill>
              </a:rPr>
              <a:t>отыскать ключ </a:t>
            </a:r>
            <a:r>
              <a:rPr lang="ru-RU" dirty="0">
                <a:solidFill>
                  <a:srgbClr val="7030A0"/>
                </a:solidFill>
              </a:rPr>
              <a:t>к его сердцу и направить его поступки по намеченному руслу. </a:t>
            </a:r>
            <a:endParaRPr lang="ru-RU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7030A0"/>
                </a:solidFill>
              </a:rPr>
              <a:t>не что иное, как хорошо развитое чувство меры (греческое слово «такт» в переводе означает «мера») ласковости и строгости, требовательности и доброты.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1" descr="C:\Documents and Settings\One\Мои документы\Downloads\3-7395_1_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86836"/>
            <a:ext cx="9144000" cy="704483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600" b="1" cap="none" dirty="0">
                <a:ln/>
                <a:solidFill>
                  <a:srgbClr val="002060"/>
                </a:solidFill>
              </a:rPr>
              <a:t>Семья – </a:t>
            </a:r>
            <a:r>
              <a:rPr lang="ru-RU" sz="3600" b="1" cap="none" dirty="0" smtClean="0">
                <a:ln/>
                <a:solidFill>
                  <a:srgbClr val="002060"/>
                </a:solidFill>
              </a:rPr>
              <a:t>колыбель</a:t>
            </a:r>
            <a:br>
              <a:rPr lang="ru-RU" sz="3600" b="1" cap="none" dirty="0" smtClean="0">
                <a:ln/>
                <a:solidFill>
                  <a:srgbClr val="002060"/>
                </a:solidFill>
              </a:rPr>
            </a:br>
            <a:r>
              <a:rPr lang="ru-RU" sz="3600" b="1" cap="none" dirty="0" smtClean="0">
                <a:ln/>
                <a:solidFill>
                  <a:srgbClr val="002060"/>
                </a:solidFill>
              </a:rPr>
              <a:t> </a:t>
            </a:r>
            <a:r>
              <a:rPr lang="ru-RU" sz="3600" b="1" cap="none" dirty="0">
                <a:ln/>
                <a:solidFill>
                  <a:srgbClr val="002060"/>
                </a:solidFill>
              </a:rPr>
              <a:t>духовного рождения </a:t>
            </a:r>
            <a:r>
              <a:rPr lang="ru-RU" sz="3600" b="1" cap="none" dirty="0" smtClean="0">
                <a:ln/>
                <a:solidFill>
                  <a:schemeClr val="accent2">
                    <a:lumMod val="20000"/>
                    <a:lumOff val="80000"/>
                  </a:schemeClr>
                </a:solidFill>
              </a:rPr>
              <a:t>человека</a:t>
            </a:r>
            <a:endParaRPr lang="ru-RU" sz="3600" b="1" cap="none" dirty="0">
              <a:ln/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3600" b="1" dirty="0" smtClean="0">
                <a:solidFill>
                  <a:srgbClr val="002060"/>
                </a:solidFill>
                <a:latin typeface="Monotype Corsiva" pitchFamily="66" charset="0"/>
              </a:rPr>
              <a:t>Хотите</a:t>
            </a:r>
            <a:r>
              <a:rPr lang="ru-RU" sz="3600" b="1" dirty="0">
                <a:solidFill>
                  <a:srgbClr val="002060"/>
                </a:solidFill>
                <a:latin typeface="Monotype Corsiva" pitchFamily="66" charset="0"/>
              </a:rPr>
              <a:t>, чтобы были хорошие дети, - будьте счастливы. Разорвитесь на части, используйте все свои таланты, ваши способности, привлеките ваших друзей, знакомых, но будьте счастливы настоящим человеческим </a:t>
            </a:r>
            <a:r>
              <a:rPr lang="ru-RU" sz="3600" b="1" dirty="0" smtClean="0">
                <a:solidFill>
                  <a:srgbClr val="002060"/>
                </a:solidFill>
                <a:latin typeface="Monotype Corsiva" pitchFamily="66" charset="0"/>
              </a:rPr>
              <a:t>счастьем.</a:t>
            </a:r>
            <a:endParaRPr lang="ru-RU" sz="3600" b="1" dirty="0">
              <a:solidFill>
                <a:srgbClr val="002060"/>
              </a:solidFill>
              <a:latin typeface="Monotype Corsiva" pitchFamily="66" charset="0"/>
            </a:endParaRPr>
          </a:p>
          <a:p>
            <a:pPr>
              <a:buNone/>
            </a:pPr>
            <a:r>
              <a:rPr lang="ru-RU" sz="3600" dirty="0" smtClean="0">
                <a:solidFill>
                  <a:srgbClr val="002060"/>
                </a:solidFill>
                <a:latin typeface="Monotype Corsiva" pitchFamily="66" charset="0"/>
              </a:rPr>
              <a:t>                                        А.С</a:t>
            </a:r>
            <a:r>
              <a:rPr lang="ru-RU" sz="3600" dirty="0">
                <a:solidFill>
                  <a:srgbClr val="002060"/>
                </a:solidFill>
                <a:latin typeface="Monotype Corsiva" pitchFamily="66" charset="0"/>
              </a:rPr>
              <a:t>. Макаренко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428736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000" b="1" cap="none" dirty="0">
                <a:ln/>
                <a:solidFill>
                  <a:schemeClr val="accent3"/>
                </a:solidFill>
              </a:rPr>
              <a:t>Педагогический такт </a:t>
            </a:r>
            <a:r>
              <a:rPr lang="ru-RU" sz="4000" b="1" cap="none" dirty="0" smtClean="0">
                <a:ln/>
                <a:solidFill>
                  <a:schemeClr val="accent3"/>
                </a:solidFill>
              </a:rPr>
              <a:t>требует знаний  </a:t>
            </a:r>
            <a:endParaRPr lang="ru-RU" sz="4000" b="1" cap="none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rgbClr val="7030A0"/>
                </a:solidFill>
              </a:rPr>
              <a:t>возрастных особенностей</a:t>
            </a:r>
          </a:p>
          <a:p>
            <a:r>
              <a:rPr lang="ru-RU" sz="2800" dirty="0" smtClean="0">
                <a:solidFill>
                  <a:srgbClr val="7030A0"/>
                </a:solidFill>
              </a:rPr>
              <a:t> индивидуальных особенностей</a:t>
            </a:r>
          </a:p>
          <a:p>
            <a:r>
              <a:rPr lang="ru-RU" sz="2800" dirty="0">
                <a:solidFill>
                  <a:srgbClr val="7030A0"/>
                </a:solidFill>
              </a:rPr>
              <a:t>ситуативного психологического состояния своего ребенка</a:t>
            </a:r>
            <a:endParaRPr lang="ru-RU" sz="2800" dirty="0" smtClean="0">
              <a:solidFill>
                <a:srgbClr val="7030A0"/>
              </a:solidFill>
            </a:endParaRPr>
          </a:p>
          <a:p>
            <a:endParaRPr lang="ru-RU" dirty="0"/>
          </a:p>
        </p:txBody>
      </p:sp>
      <p:pic>
        <p:nvPicPr>
          <p:cNvPr id="31745" name="Picture 1" descr="C:\Documents and Settings\One\Мои документы\Downloads\70626914_MCj04120420000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3429000"/>
            <a:ext cx="4691079" cy="3429000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cap="none" dirty="0" smtClean="0">
                <a:ln w="11430"/>
                <a:solidFill>
                  <a:srgbClr val="E95F0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Проявления нарушений </a:t>
            </a:r>
            <a:r>
              <a:rPr lang="ru-RU" b="1" cap="none" dirty="0">
                <a:ln w="11430"/>
                <a:solidFill>
                  <a:srgbClr val="E95F0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педагогического </a:t>
            </a:r>
            <a:r>
              <a:rPr lang="ru-RU" b="1" cap="none" dirty="0" smtClean="0">
                <a:ln w="11430"/>
                <a:solidFill>
                  <a:srgbClr val="E95F0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такта</a:t>
            </a:r>
            <a:endParaRPr lang="ru-RU" b="1" cap="none" dirty="0">
              <a:ln w="11430"/>
              <a:solidFill>
                <a:srgbClr val="E95F0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rgbClr val="7030A0"/>
                </a:solidFill>
              </a:rPr>
              <a:t>мера любви и строгости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 единые требования </a:t>
            </a:r>
            <a:r>
              <a:rPr lang="ru-RU" dirty="0">
                <a:solidFill>
                  <a:srgbClr val="7030A0"/>
                </a:solidFill>
              </a:rPr>
              <a:t>в </a:t>
            </a:r>
            <a:r>
              <a:rPr lang="ru-RU" dirty="0" smtClean="0">
                <a:solidFill>
                  <a:srgbClr val="7030A0"/>
                </a:solidFill>
              </a:rPr>
              <a:t>воспитании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 последовательность в поведении старших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 «положительный пример» родителей, их авторитет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  взаимоотношения между отцом и матерью,  психологический  семейный  климат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404813"/>
            <a:ext cx="7772400" cy="1223962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7030A0"/>
                </a:solidFill>
              </a:rPr>
              <a:t>Следует помнить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773238"/>
            <a:ext cx="8569325" cy="4105275"/>
          </a:xfrm>
        </p:spPr>
        <p:txBody>
          <a:bodyPr>
            <a:normAutofit fontScale="92500"/>
          </a:bodyPr>
          <a:lstStyle/>
          <a:p>
            <a:r>
              <a:rPr lang="ru-RU" sz="4400" b="1" dirty="0" smtClean="0">
                <a:solidFill>
                  <a:schemeClr val="hlink"/>
                </a:solidFill>
              </a:rPr>
              <a:t> </a:t>
            </a:r>
            <a:r>
              <a:rPr lang="ru-RU" sz="4400" dirty="0">
                <a:solidFill>
                  <a:srgbClr val="993300"/>
                </a:solidFill>
              </a:rPr>
              <a:t>И</a:t>
            </a:r>
            <a:r>
              <a:rPr lang="ru-RU" sz="4400" b="1" dirty="0" smtClean="0">
                <a:solidFill>
                  <a:srgbClr val="993300"/>
                </a:solidFill>
              </a:rPr>
              <a:t>злишек </a:t>
            </a:r>
            <a:r>
              <a:rPr lang="ru-RU" sz="4400" b="1" dirty="0">
                <a:solidFill>
                  <a:srgbClr val="993300"/>
                </a:solidFill>
              </a:rPr>
              <a:t>строгости притупляет ум, очерствляет сердце. Путем подавления можно сломить, опустошить человека, но только </a:t>
            </a:r>
          </a:p>
          <a:p>
            <a:r>
              <a:rPr lang="ru-RU" sz="4400" b="1" dirty="0">
                <a:solidFill>
                  <a:srgbClr val="993300"/>
                </a:solidFill>
              </a:rPr>
              <a:t>НЕ   ВОСПИТАТЬ.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214414" y="1714488"/>
            <a:ext cx="7467600" cy="4873752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Monotype Corsiva" pitchFamily="66" charset="0"/>
              </a:rPr>
              <a:t>Побои и брань подобны опию: чувствительность к ним быстро притупляется, и дозы приходится удваивать.</a:t>
            </a:r>
            <a:endParaRPr lang="en-US" sz="2800" b="1" dirty="0">
              <a:latin typeface="Monotype Corsiva" pitchFamily="66" charset="0"/>
            </a:endParaRPr>
          </a:p>
          <a:p>
            <a:r>
              <a:rPr lang="ru-RU" sz="2800" b="1" spc="500" dirty="0">
                <a:solidFill>
                  <a:srgbClr val="FF0000"/>
                </a:solidFill>
                <a:latin typeface="Monotype Corsiva" pitchFamily="66" charset="0"/>
              </a:rPr>
              <a:t>Верная указка не кулак, а ласка.</a:t>
            </a:r>
          </a:p>
          <a:p>
            <a:pPr algn="r">
              <a:buFontTx/>
              <a:buNone/>
            </a:pPr>
            <a:r>
              <a:rPr lang="ru-RU" sz="2000" dirty="0"/>
              <a:t>Народная мудрость</a:t>
            </a:r>
            <a:r>
              <a:rPr lang="ru-RU" sz="2800" dirty="0"/>
              <a:t>.</a:t>
            </a:r>
          </a:p>
          <a:p>
            <a:r>
              <a:rPr lang="ru-RU" sz="2800" b="1" spc="500" dirty="0">
                <a:solidFill>
                  <a:srgbClr val="FF0000"/>
                </a:solidFill>
                <a:latin typeface="Monotype Corsiva" pitchFamily="66" charset="0"/>
              </a:rPr>
              <a:t>Ни один злой человек не бывает счастлив.</a:t>
            </a:r>
          </a:p>
          <a:p>
            <a:pPr algn="r">
              <a:buFontTx/>
              <a:buNone/>
            </a:pPr>
            <a:r>
              <a:rPr lang="ru-RU" sz="2000" dirty="0"/>
              <a:t>Ювенал </a:t>
            </a:r>
          </a:p>
        </p:txBody>
      </p:sp>
      <p:sp>
        <p:nvSpPr>
          <p:cNvPr id="29700" name="WordArt 4"/>
          <p:cNvSpPr>
            <a:spLocks noChangeArrowheads="1" noChangeShapeType="1" noTextEdit="1"/>
          </p:cNvSpPr>
          <p:nvPr/>
        </p:nvSpPr>
        <p:spPr bwMode="auto">
          <a:xfrm>
            <a:off x="395288" y="333375"/>
            <a:ext cx="8424862" cy="1295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4">
                    <a:lumMod val="75000"/>
                  </a:schemeClr>
                </a:solidFill>
                <a:latin typeface="Impact"/>
              </a:rPr>
              <a:t>"Бить или не бить?"</a:t>
            </a:r>
          </a:p>
        </p:txBody>
      </p:sp>
      <p:pic>
        <p:nvPicPr>
          <p:cNvPr id="1027" name="Picture 3" descr="C:\Documents and Settings\One\Мои документы\Downloads\super027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929198"/>
            <a:ext cx="1571636" cy="1714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528</TotalTime>
  <Words>880</Words>
  <Application>Microsoft Office PowerPoint</Application>
  <PresentationFormat>Экран (4:3)</PresentationFormat>
  <Paragraphs>150</Paragraphs>
  <Slides>23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Эркер</vt:lpstr>
      <vt:lpstr> Воспитатель Тищенко А.Г.</vt:lpstr>
      <vt:lpstr>Цели и задачи </vt:lpstr>
      <vt:lpstr>Презентация PowerPoint</vt:lpstr>
      <vt:lpstr>Педагогический такт</vt:lpstr>
      <vt:lpstr>Семья – колыбель  духовного рождения человека</vt:lpstr>
      <vt:lpstr>Педагогический такт требует знаний  </vt:lpstr>
      <vt:lpstr>Проявления нарушений педагогического такта</vt:lpstr>
      <vt:lpstr>Следует помнить</vt:lpstr>
      <vt:lpstr>Презентация PowerPoint</vt:lpstr>
      <vt:lpstr>Презентация PowerPoint</vt:lpstr>
      <vt:lpstr>Презентация PowerPoint</vt:lpstr>
      <vt:lpstr>Презентация PowerPoint</vt:lpstr>
      <vt:lpstr>«Закончи предложение»</vt:lpstr>
      <vt:lpstr>Презентация PowerPoint</vt:lpstr>
      <vt:lpstr> «Роль родителя»</vt:lpstr>
      <vt:lpstr>Тест: «Какие Вы родители?» </vt:lpstr>
      <vt:lpstr>Презентация PowerPoint</vt:lpstr>
      <vt:lpstr>Презентация PowerPoint</vt:lpstr>
      <vt:lpstr>Ключ: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имеет исключительно важное значение для воспитания детей?</dc:title>
  <dc:creator>One</dc:creator>
  <cp:lastModifiedBy>ФСБ</cp:lastModifiedBy>
  <cp:revision>55</cp:revision>
  <dcterms:created xsi:type="dcterms:W3CDTF">2011-01-29T13:50:15Z</dcterms:created>
  <dcterms:modified xsi:type="dcterms:W3CDTF">2016-11-04T07:19:44Z</dcterms:modified>
</cp:coreProperties>
</file>