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58" r:id="rId4"/>
    <p:sldId id="263" r:id="rId5"/>
    <p:sldId id="273" r:id="rId6"/>
    <p:sldId id="264" r:id="rId7"/>
    <p:sldId id="275" r:id="rId8"/>
    <p:sldId id="266" r:id="rId9"/>
    <p:sldId id="267" r:id="rId10"/>
    <p:sldId id="269" r:id="rId11"/>
    <p:sldId id="268" r:id="rId12"/>
    <p:sldId id="270" r:id="rId13"/>
    <p:sldId id="271" r:id="rId14"/>
    <p:sldId id="26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4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A0000"/>
    <a:srgbClr val="6C0000"/>
    <a:srgbClr val="005000"/>
    <a:srgbClr val="007A00"/>
    <a:srgbClr val="194B32"/>
    <a:srgbClr val="0066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4CD6-CC70-4585-8E69-99B3B34AB85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6AE-18B2-40C8-842B-D6F4FF06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704-315C-44CD-B9C7-5C67A7F250C2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B253-3A51-47AF-836C-7964EFC6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0BA0-E979-47FA-9CD6-93632026985A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E1B3-AFB1-4A38-86B0-4BE9236F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8E0B-CB9E-4587-B480-ACA0AE7EAB7F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A9B-79FE-4862-923E-C7F2675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3C2-B04A-4A52-86E7-B4913CF444F5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88E4-4081-4DA7-9B56-983CD20E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D5C-7541-4B49-9C53-120D55D6602D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47E9-5EA6-4D0D-A25A-61E5C275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AEF-7646-4B56-B0DC-A886FD57C6D2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DE76-C748-41AE-827D-2E8A4CE0D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6BCA-1D13-44C1-A6BC-C81E9B086195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214-6E77-4DAD-BADE-8279D08AB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2D43-6313-4DDC-87D2-DC519AAF97A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51C9-C884-4C97-B33C-BBAB67B9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D734-179C-4080-B8D5-9545FE5794E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4603-CC15-4949-863C-04492368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0276-840F-4AC0-B625-F395CC974B90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0F2A-386D-4BF1-9B47-EB48B6E7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51E9B-6354-44F8-8B85-8B1BE09BD91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0F678-A2A0-4685-91A6-4594A9E5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«Детский сад №213»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(МБДОУ «Детский сад №213»)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/>
          </a:p>
        </p:txBody>
      </p:sp>
      <p:sp>
        <p:nvSpPr>
          <p:cNvPr id="34820" name="Rectangle 4"/>
          <p:cNvSpPr>
            <a:spLocks noGrp="1"/>
          </p:cNvSpPr>
          <p:nvPr>
            <p:ph type="body" sz="half" idx="1"/>
          </p:nvPr>
        </p:nvSpPr>
        <p:spPr>
          <a:xfrm>
            <a:off x="1547664" y="1268760"/>
            <a:ext cx="6048672" cy="23328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Синичкин день </a:t>
            </a:r>
          </a:p>
          <a:p>
            <a:pPr marL="0" indent="0" algn="ctr">
              <a:buNone/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Группа «Сказка»</a:t>
            </a:r>
            <a:endParaRPr lang="ru-RU" sz="3600" kern="10" dirty="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34821" name="Rectangle 5"/>
          <p:cNvSpPr>
            <a:spLocks noGrp="1"/>
          </p:cNvSpPr>
          <p:nvPr>
            <p:ph type="body" sz="half" idx="2"/>
          </p:nvPr>
        </p:nvSpPr>
        <p:spPr>
          <a:xfrm>
            <a:off x="3491880" y="3573016"/>
            <a:ext cx="5400600" cy="226511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Тюрина Е. Б.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Лунина К. С.</a:t>
            </a:r>
          </a:p>
          <a:p>
            <a:pPr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Барнаул. Ноябрь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на веточ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79018"/>
            <a:ext cx="2952750" cy="227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С </a:t>
            </a:r>
            <a:r>
              <a:rPr lang="ru-RU" sz="2800" b="1" dirty="0" smtClean="0"/>
              <a:t>XVII века царскими указами запрещалось убивать синиц. А тому, кто убьет это пернатое, полагалось суровое наказание — могли либо высечь</a:t>
            </a:r>
            <a:r>
              <a:rPr lang="ru-RU" sz="2800" b="1" dirty="0" smtClean="0"/>
              <a:t>, </a:t>
            </a:r>
            <a:r>
              <a:rPr lang="ru-RU" sz="2800" b="1" dirty="0" smtClean="0"/>
              <a:t>либо взять                                             </a:t>
            </a:r>
            <a:r>
              <a:rPr lang="ru-RU" sz="2800" b="1" dirty="0" smtClean="0"/>
              <a:t>крупный </a:t>
            </a:r>
            <a:r>
              <a:rPr lang="ru-RU" sz="2800" b="1" dirty="0" smtClean="0"/>
              <a:t>штраф. </a:t>
            </a:r>
          </a:p>
        </p:txBody>
      </p:sp>
      <p:pic>
        <p:nvPicPr>
          <p:cNvPr id="29700" name="Picture 4" descr="вкусная 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3851275" cy="251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>
          <a:xfrm>
            <a:off x="467544" y="1269454"/>
            <a:ext cx="489654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Специалисты-орнитологи утверждают, что именно полет синицы — это яркий пример экономного расхода сил и энергии. Именно поэтому птички-синички летают с огромной скоростью, но при этом довольно редко взмахивают крыльями. </a:t>
            </a:r>
          </a:p>
        </p:txBody>
      </p:sp>
      <p:pic>
        <p:nvPicPr>
          <p:cNvPr id="27654" name="Picture 6" descr="Взмах крыль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428" y="1412776"/>
            <a:ext cx="3546475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30725" name="Rectangle 5"/>
          <p:cNvSpPr>
            <a:spLocks noGrp="1"/>
          </p:cNvSpPr>
          <p:nvPr>
            <p:ph type="body" sz="half" idx="1"/>
          </p:nvPr>
        </p:nvSpPr>
        <p:spPr>
          <a:xfrm>
            <a:off x="395536" y="1196753"/>
            <a:ext cx="4680520" cy="4824536"/>
          </a:xfrm>
        </p:spPr>
        <p:txBody>
          <a:bodyPr/>
          <a:lstStyle/>
          <a:p>
            <a:r>
              <a:rPr lang="ru-RU" b="1" dirty="0" smtClean="0"/>
              <a:t>за сутки синица кормит своих птенцов тысячу раз (до 60 раз в час);</a:t>
            </a:r>
          </a:p>
          <a:p>
            <a:r>
              <a:rPr lang="ru-RU" b="1" dirty="0" smtClean="0"/>
              <a:t>- без дополнительной подкормки человеком из 10 синиц к весне выживают только две;</a:t>
            </a:r>
          </a:p>
          <a:p>
            <a:r>
              <a:rPr lang="ru-RU" b="1" dirty="0" smtClean="0"/>
              <a:t>- синица за сутки съедает столько насекомых, сколько весит </a:t>
            </a:r>
            <a:r>
              <a:rPr lang="ru-RU" b="1" dirty="0" smtClean="0"/>
              <a:t>сама.</a:t>
            </a:r>
            <a:endParaRPr lang="ru-RU" b="1" dirty="0" smtClean="0"/>
          </a:p>
          <a:p>
            <a:endParaRPr lang="ru-RU" sz="2400" dirty="0" smtClean="0"/>
          </a:p>
        </p:txBody>
      </p:sp>
      <p:pic>
        <p:nvPicPr>
          <p:cNvPr id="30724" name="Рисунок 5" descr="0_3dae7_4f8d5d19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3"/>
            <a:ext cx="352174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6C0000"/>
                </a:solidFill>
              </a:rPr>
              <a:t>Синица считается одной из самых популярных птиц в нашей стране.</a:t>
            </a:r>
            <a:endParaRPr lang="ru-RU" sz="2800" smtClean="0">
              <a:solidFill>
                <a:srgbClr val="6C000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340768"/>
            <a:ext cx="5041255" cy="478539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Достаточно вспомнить пословицу: Лучше синица в руках, чем журавль в небе. Впрочем, синички не любят тесных контактов с людьми и предпочитают держаться на расстоянии. Даже во время больших холодов синички стараются брать еду из рук человека на лету. </a:t>
            </a:r>
          </a:p>
        </p:txBody>
      </p:sp>
      <p:pic>
        <p:nvPicPr>
          <p:cNvPr id="32773" name="Picture 5" descr="2009_11_25_IMG_010528_filte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2004839"/>
            <a:ext cx="3672408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435280" cy="3514402"/>
          </a:xfrm>
        </p:spPr>
        <p:txBody>
          <a:bodyPr/>
          <a:lstStyle/>
          <a:p>
            <a:r>
              <a:rPr lang="ru-RU" sz="2800" b="1" dirty="0" smtClean="0"/>
              <a:t>В канун праздника воспитанники старшей группы познакомились с историей праздника, узнали много интересных факторов и примет , а также с помощью художественно-продуктивной деятельности приняли участие в празднике.</a:t>
            </a:r>
            <a:endParaRPr lang="ru-RU" sz="2800" b="1" dirty="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5051425" cy="446405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698477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53705"/>
            <a:ext cx="8631113" cy="5119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00281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2" y="269032"/>
            <a:ext cx="8800281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7" y="262186"/>
            <a:ext cx="8640960" cy="506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2987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 smtClean="0"/>
          </a:p>
        </p:txBody>
      </p:sp>
      <p:sp>
        <p:nvSpPr>
          <p:cNvPr id="34821" name="Rectangle 5"/>
          <p:cNvSpPr>
            <a:spLocks noGrp="1"/>
          </p:cNvSpPr>
          <p:nvPr>
            <p:ph type="body" sz="half" idx="2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196975"/>
            <a:ext cx="4038600" cy="43926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Несколько лет назад 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России появился еще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один экологический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праздник –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CC0000"/>
                </a:solidFill>
              </a:rPr>
              <a:t>        Синичкин день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Он создан по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инициативе Союза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охраны птиц России 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отмечается </a:t>
            </a:r>
            <a:r>
              <a:rPr lang="ru-RU" b="1" dirty="0" smtClean="0">
                <a:solidFill>
                  <a:srgbClr val="CC0000"/>
                </a:solidFill>
              </a:rPr>
              <a:t>12 ноября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7415" name="Picture 7" descr="синица с шишками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981075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 smtClean="0"/>
          </a:p>
        </p:txBody>
      </p:sp>
      <p:sp>
        <p:nvSpPr>
          <p:cNvPr id="34820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 dirty="0" smtClean="0"/>
          </a:p>
        </p:txBody>
      </p:sp>
      <p:sp>
        <p:nvSpPr>
          <p:cNvPr id="34821" name="Rectangle 5"/>
          <p:cNvSpPr>
            <a:spLocks noGrp="1"/>
          </p:cNvSpPr>
          <p:nvPr>
            <p:ph type="body" sz="half" idx="2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156176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836"/>
            <a:ext cx="6084168" cy="357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260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Grp="1"/>
          </p:cNvSpPr>
          <p:nvPr>
            <p:ph type="title"/>
          </p:nvPr>
        </p:nvSpPr>
        <p:spPr>
          <a:xfrm>
            <a:off x="755650" y="476250"/>
            <a:ext cx="6911975" cy="1296988"/>
          </a:xfrm>
        </p:spPr>
        <p:txBody>
          <a:bodyPr/>
          <a:lstStyle/>
          <a:p>
            <a:r>
              <a:rPr lang="ru-RU" sz="3600" b="1" smtClean="0">
                <a:solidFill>
                  <a:srgbClr val="8A0000"/>
                </a:solidFill>
              </a:rPr>
              <a:t>Покормите птиц</a:t>
            </a:r>
            <a:r>
              <a:rPr lang="ru-RU" sz="4000" b="1" smtClean="0">
                <a:solidFill>
                  <a:srgbClr val="8A0000"/>
                </a:solidFill>
              </a:rPr>
              <a:t/>
            </a:r>
            <a:br>
              <a:rPr lang="ru-RU" sz="4000" b="1" smtClean="0">
                <a:solidFill>
                  <a:srgbClr val="8A0000"/>
                </a:solidFill>
              </a:rPr>
            </a:br>
            <a:r>
              <a:rPr lang="ru-RU" sz="2800" i="1" smtClean="0">
                <a:solidFill>
                  <a:srgbClr val="8A0000"/>
                </a:solidFill>
              </a:rPr>
              <a:t>Александр Яшин</a:t>
            </a:r>
            <a:r>
              <a:rPr lang="ru-RU" sz="4000" i="1" smtClean="0">
                <a:solidFill>
                  <a:srgbClr val="8A0000"/>
                </a:solidFill>
              </a:rPr>
              <a:t/>
            </a:r>
            <a:br>
              <a:rPr lang="ru-RU" sz="4000" i="1" smtClean="0">
                <a:solidFill>
                  <a:srgbClr val="8A0000"/>
                </a:solidFill>
              </a:rPr>
            </a:br>
            <a:endParaRPr lang="ru-RU" sz="4000" i="1" smtClean="0">
              <a:solidFill>
                <a:srgbClr val="8A0000"/>
              </a:solidFill>
            </a:endParaRPr>
          </a:p>
        </p:txBody>
      </p:sp>
      <p:sp>
        <p:nvSpPr>
          <p:cNvPr id="38917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268760"/>
            <a:ext cx="5616302" cy="453672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8A0000"/>
                </a:solidFill>
              </a:rPr>
              <a:t>Покормите птиц зимой!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Пусть со всех концов 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К вам слетятся, как домой стайки на крыльцо.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Не богаты их корма: горсть зерна нужна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Горсть одна – и не страшна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Будет им зима.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Сколько гибнет их – не счесть,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Видеть тяжело,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А ведь в нашем сердце есть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И для птиц тепло.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Разве можно забывать </a:t>
            </a:r>
            <a:r>
              <a:rPr lang="ru-RU" sz="2000" b="1" dirty="0" smtClean="0">
                <a:solidFill>
                  <a:srgbClr val="8A0000"/>
                </a:solidFill>
              </a:rPr>
              <a:t>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8A0000"/>
                </a:solidFill>
              </a:rPr>
              <a:t>       Улететь могли,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А остались зимовать заодно с людьми.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Приучите птиц в мороз к своему окну,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Чтоб без песен не пришлось </a:t>
            </a:r>
            <a:br>
              <a:rPr lang="ru-RU" sz="2000" b="1" dirty="0" smtClean="0">
                <a:solidFill>
                  <a:srgbClr val="8A0000"/>
                </a:solidFill>
              </a:rPr>
            </a:br>
            <a:r>
              <a:rPr lang="ru-RU" sz="2000" b="1" dirty="0" smtClean="0">
                <a:solidFill>
                  <a:srgbClr val="8A0000"/>
                </a:solidFill>
              </a:rPr>
              <a:t>Нам встречать весну.</a:t>
            </a:r>
            <a:r>
              <a:rPr lang="ru-RU" sz="2000" dirty="0" smtClean="0"/>
              <a:t> </a:t>
            </a:r>
            <a:r>
              <a:rPr lang="ru-RU" dirty="0" smtClean="0"/>
              <a:t> </a:t>
            </a:r>
            <a:endParaRPr lang="ru-RU" dirty="0" smtClean="0"/>
          </a:p>
        </p:txBody>
      </p:sp>
      <p:pic>
        <p:nvPicPr>
          <p:cNvPr id="38919" name="Picture 2" descr="C:\Documents and Settings\Administrator\Мои документы\Мои рисунки\79699955_large_p86_56888990_0_3e428_37319f0d_1l1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192" y="908720"/>
            <a:ext cx="2243137" cy="2117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t_sinit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94570"/>
            <a:ext cx="4536504" cy="3672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99792" y="11247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Спасибо за внимание!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5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2800" b="1" dirty="0" smtClean="0"/>
              <a:t> В этот день жители разных населенных пунктов страны готовятся к встрече «зимних гостей» – птиц, остающихся на зимовку в наших краях: синиц, щеглов, снегирей, соек, чечеток, свиристелей. </a:t>
            </a:r>
          </a:p>
        </p:txBody>
      </p:sp>
      <p:pic>
        <p:nvPicPr>
          <p:cNvPr id="14344" name="Picture 3" descr="C:\Documents and Settings\Administrator\Мои документы\Мои рисунки\п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920"/>
            <a:ext cx="22526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564904"/>
            <a:ext cx="2663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три на ел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7" y="3485356"/>
            <a:ext cx="2847975" cy="189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Люди </a:t>
            </a:r>
            <a:r>
              <a:rPr lang="ru-RU" sz="2800" b="1" dirty="0" smtClean="0"/>
              <a:t>заготавливают для них подкормку, в том числе и «</a:t>
            </a:r>
            <a:r>
              <a:rPr lang="ru-RU" sz="2800" b="1" dirty="0" err="1" smtClean="0"/>
              <a:t>синичкины</a:t>
            </a:r>
            <a:r>
              <a:rPr lang="ru-RU" sz="2800" b="1" dirty="0" smtClean="0"/>
              <a:t> лакомства»: несоленое сало, нежареные семечки тыквы, подсолнечника или арахиса, – делают и развешивают кормушки. </a:t>
            </a:r>
          </a:p>
        </p:txBody>
      </p:sp>
      <p:pic>
        <p:nvPicPr>
          <p:cNvPr id="22532" name="Picture 4" descr="5a366eec208a4a1f6b2376ac82b043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96952"/>
            <a:ext cx="3289300" cy="2105025"/>
          </a:xfrm>
          <a:prstGeom prst="rect">
            <a:avLst/>
          </a:prstGeom>
          <a:noFill/>
        </p:spPr>
      </p:pic>
      <p:pic>
        <p:nvPicPr>
          <p:cNvPr id="22533" name="Picture 5" descr="с са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97733"/>
            <a:ext cx="3051175" cy="230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8A0000"/>
                </a:solidFill>
              </a:rPr>
              <a:t>Почему именно Синичкин день?</a:t>
            </a:r>
            <a:br>
              <a:rPr lang="ru-RU" sz="4000" b="1" smtClean="0">
                <a:solidFill>
                  <a:srgbClr val="8A0000"/>
                </a:solidFill>
              </a:rPr>
            </a:br>
            <a:endParaRPr lang="ru-RU" sz="4000" b="1" smtClean="0">
              <a:solidFill>
                <a:srgbClr val="8A0000"/>
              </a:solidFill>
            </a:endParaRPr>
          </a:p>
        </p:txBody>
      </p:sp>
      <p:sp>
        <p:nvSpPr>
          <p:cNvPr id="36869" name="Rectangle 5"/>
          <p:cNvSpPr>
            <a:spLocks noGrp="1"/>
          </p:cNvSpPr>
          <p:nvPr>
            <p:ph type="body" sz="half" idx="2"/>
          </p:nvPr>
        </p:nvSpPr>
        <p:spPr>
          <a:xfrm>
            <a:off x="971600" y="980728"/>
            <a:ext cx="7422976" cy="514543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b="1" dirty="0" smtClean="0"/>
              <a:t>   </a:t>
            </a:r>
            <a:r>
              <a:rPr lang="ru-RU" b="1" dirty="0" smtClean="0"/>
              <a:t>Да </a:t>
            </a:r>
            <a:r>
              <a:rPr lang="ru-RU" b="1" dirty="0" smtClean="0"/>
              <a:t>потому что синица – для Руси божья птица. Раньше в старину на неё гадали: бросали крошки хлеба, кусочки сала и наблюдали: если синичка сначала станет клевать сало, то в доме будет вестись живность, если станет клевать крошки хлеба, то будет в доме достаток.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/>
              <a:t>    В народе говорили «Невелика птичка синичка, а свой праздник знает».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8A0000"/>
                </a:solidFill>
              </a:rPr>
              <a:t>Почему именно Синичкин день?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Несмотря </a:t>
            </a:r>
            <a:r>
              <a:rPr lang="ru-RU" b="1" dirty="0" smtClean="0"/>
              <a:t>на то, что в качестве экологического праздника Синичкин день отмечается относительно недавно, его история уходит корнями в далекое прошлое. </a:t>
            </a:r>
          </a:p>
        </p:txBody>
      </p:sp>
      <p:pic>
        <p:nvPicPr>
          <p:cNvPr id="5" name="Picture 7" descr="pt_sinitc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532" y="1628800"/>
            <a:ext cx="40324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8A0000"/>
                </a:solidFill>
              </a:rPr>
              <a:t>Почему именно Синичкин день?</a:t>
            </a:r>
          </a:p>
        </p:txBody>
      </p:sp>
      <p:sp>
        <p:nvSpPr>
          <p:cNvPr id="41990" name="Rectangle 6"/>
          <p:cNvSpPr>
            <a:spLocks noGrp="1"/>
          </p:cNvSpPr>
          <p:nvPr>
            <p:ph type="body" sz="half" idx="2"/>
          </p:nvPr>
        </p:nvSpPr>
        <p:spPr>
          <a:xfrm>
            <a:off x="3635896" y="1052736"/>
            <a:ext cx="5112568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народном календаре 12 ноября значится как день памяти православного святого Зиновия </a:t>
            </a:r>
            <a:r>
              <a:rPr lang="ru-RU" b="1" dirty="0" err="1" smtClean="0"/>
              <a:t>Синичника</a:t>
            </a:r>
            <a:r>
              <a:rPr lang="ru-RU" b="1" dirty="0" smtClean="0"/>
              <a:t>. По народным приметам, именно к этому времени синицы, предчувствуя скорые холода, перелетали из лесов ближе к человеческому жилью и ждали помощи от людей</a:t>
            </a:r>
          </a:p>
        </p:txBody>
      </p:sp>
      <p:pic>
        <p:nvPicPr>
          <p:cNvPr id="41991" name="Picture 7" descr="Cвященномученик Зиновий, епископ Ег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096344" cy="425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4176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Наши </a:t>
            </a:r>
            <a:r>
              <a:rPr lang="ru-RU" sz="2800" b="1" dirty="0" smtClean="0"/>
              <a:t>предки замечали: если птицы целыми стайками появлялись у дома, значит, вот-вот грянут морозы. А еще12 ноября наши наблюдательные предки предсказывали погоду по особым приметам: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если синица свистит – быть ясному дню,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если пищит – быть ночному морозу,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собирается много синиц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/>
              <a:t>    на кормушках – к метели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/>
              <a:t>     и снегопаду.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25604" name="Picture 4" descr="2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3070225" cy="230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Кстати</a:t>
            </a:r>
            <a:r>
              <a:rPr lang="ru-RU" sz="2800" b="1" dirty="0" smtClean="0"/>
              <a:t>, название «синица» произошло вовсе не от синего оперения этих птиц, как многие могут подумать. Свое имя они получили за звонкие песни, напоминающие перезвон колокольчика: «</a:t>
            </a:r>
            <a:r>
              <a:rPr lang="ru-RU" sz="2800" b="1" dirty="0" err="1" smtClean="0"/>
              <a:t>Зинь-зинь</a:t>
            </a:r>
            <a:r>
              <a:rPr lang="ru-RU" sz="2800" b="1" dirty="0" smtClean="0"/>
              <a:t>!» или «Синь-синь!».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26629" name="Picture 5" descr="Праздник 12 ноября – Синичкин д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644900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Праздник 12 ноября – Синичкин д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373" y="3644900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587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бюджетное дошкольное образовательное учреждение               «Детский сад №213»                    (МБДОУ «Детский сад №213») </vt:lpstr>
      <vt:lpstr>Презентация PowerPoint</vt:lpstr>
      <vt:lpstr>Презентация PowerPoint</vt:lpstr>
      <vt:lpstr>Презентация PowerPoint</vt:lpstr>
      <vt:lpstr>Почему именно Синичкин день? </vt:lpstr>
      <vt:lpstr>Почему именно Синичкин день?</vt:lpstr>
      <vt:lpstr>Почему именно Синичкин день?</vt:lpstr>
      <vt:lpstr>Презентация PowerPoint</vt:lpstr>
      <vt:lpstr>Интересные факты о синицах</vt:lpstr>
      <vt:lpstr>Интересные факты о синицах</vt:lpstr>
      <vt:lpstr>Интересные факты о синицах</vt:lpstr>
      <vt:lpstr>Интересные факты о синицах</vt:lpstr>
      <vt:lpstr>Синица считается одной из самых популярных птиц в нашей стране.</vt:lpstr>
      <vt:lpstr>В канун праздника воспитанники старшей группы познакомились с историей праздника, узнали много интересных факторов и примет , а также с помощью художественно-продуктивной деятельности приняли участие в празднике.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Покормите птиц Александр Яшин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Кристина</cp:lastModifiedBy>
  <cp:revision>32</cp:revision>
  <dcterms:created xsi:type="dcterms:W3CDTF">2014-08-08T16:01:14Z</dcterms:created>
  <dcterms:modified xsi:type="dcterms:W3CDTF">2024-11-12T08:59:09Z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445446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