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70" r:id="rId4"/>
    <p:sldId id="275" r:id="rId5"/>
    <p:sldId id="276" r:id="rId6"/>
    <p:sldId id="277" r:id="rId7"/>
    <p:sldId id="278" r:id="rId8"/>
    <p:sldId id="279" r:id="rId9"/>
    <p:sldId id="280" r:id="rId10"/>
    <p:sldId id="256" r:id="rId11"/>
    <p:sldId id="271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5" r:id="rId26"/>
    <p:sldId id="294" r:id="rId27"/>
    <p:sldId id="298" r:id="rId28"/>
    <p:sldId id="297" r:id="rId29"/>
    <p:sldId id="296" r:id="rId30"/>
    <p:sldId id="268" r:id="rId31"/>
    <p:sldId id="26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8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D850-AF92-44BD-84D9-9E56FB28C15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CDE8-E359-440B-938D-76DCFB128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1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D850-AF92-44BD-84D9-9E56FB28C15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CDE8-E359-440B-938D-76DCFB128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9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D850-AF92-44BD-84D9-9E56FB28C15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CDE8-E359-440B-938D-76DCFB128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5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D850-AF92-44BD-84D9-9E56FB28C15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CDE8-E359-440B-938D-76DCFB128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D850-AF92-44BD-84D9-9E56FB28C15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CDE8-E359-440B-938D-76DCFB128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8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D850-AF92-44BD-84D9-9E56FB28C15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CDE8-E359-440B-938D-76DCFB128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8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D850-AF92-44BD-84D9-9E56FB28C15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CDE8-E359-440B-938D-76DCFB128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3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D850-AF92-44BD-84D9-9E56FB28C15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CDE8-E359-440B-938D-76DCFB128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5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D850-AF92-44BD-84D9-9E56FB28C15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CDE8-E359-440B-938D-76DCFB128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1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D850-AF92-44BD-84D9-9E56FB28C15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CDE8-E359-440B-938D-76DCFB128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1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D850-AF92-44BD-84D9-9E56FB28C15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CDE8-E359-440B-938D-76DCFB128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5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9D850-AF92-44BD-84D9-9E56FB28C15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6CDE8-E359-440B-938D-76DCFB128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8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7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115616" y="18864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</a:t>
            </a:r>
            <a:br>
              <a:rPr lang="ru-RU" dirty="0" smtClean="0"/>
            </a:br>
            <a:r>
              <a:rPr lang="ru-RU" dirty="0" smtClean="0"/>
              <a:t>              «Детский сад №213» </a:t>
            </a:r>
            <a:br>
              <a:rPr lang="ru-RU" dirty="0" smtClean="0"/>
            </a:br>
            <a:r>
              <a:rPr lang="ru-RU" dirty="0" smtClean="0"/>
              <a:t>                  (МБДОУ «Детский сад №213»)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9732" y="2417986"/>
            <a:ext cx="518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</a:rPr>
              <a:t>Синичкин день </a:t>
            </a:r>
          </a:p>
          <a:p>
            <a:pPr algn="ctr"/>
            <a:r>
              <a:rPr lang="ru-RU" sz="3200" dirty="0" smtClean="0">
                <a:solidFill>
                  <a:schemeClr val="accent2"/>
                </a:solidFill>
              </a:rPr>
              <a:t>Группа «Сказка»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4185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Воспитатели:</a:t>
            </a:r>
          </a:p>
          <a:p>
            <a:pPr algn="r"/>
            <a:r>
              <a:rPr lang="ru-RU" dirty="0" smtClean="0"/>
              <a:t>                                                            Тюрина Е. Б.</a:t>
            </a:r>
          </a:p>
          <a:p>
            <a:pPr algn="r"/>
            <a:r>
              <a:rPr lang="ru-RU" dirty="0" smtClean="0"/>
              <a:t>                                                             Лунина К. С.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60212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Барнаул,ноябрь,2025г.</a:t>
            </a:r>
          </a:p>
        </p:txBody>
      </p:sp>
    </p:spTree>
    <p:extLst>
      <p:ext uri="{BB962C8B-B14F-4D97-AF65-F5344CB8AC3E}">
        <p14:creationId xmlns:p14="http://schemas.microsoft.com/office/powerpoint/2010/main" val="98997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9912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После познавательного занятия ребята перешли к творчеству. С большим удовольствием выполнили аппликацию и лепку синичек.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87" y="2018041"/>
            <a:ext cx="5849247" cy="466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4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0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5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7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04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22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6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48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7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9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779912" y="332656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Несколько лет назад в</a:t>
            </a:r>
          </a:p>
          <a:p>
            <a:pPr algn="ctr"/>
            <a:r>
              <a:rPr lang="ru-RU" sz="2400" dirty="0" smtClean="0"/>
              <a:t>России появился еще</a:t>
            </a:r>
          </a:p>
          <a:p>
            <a:pPr algn="ctr"/>
            <a:r>
              <a:rPr lang="ru-RU" sz="2400" dirty="0" smtClean="0"/>
              <a:t>один экологический</a:t>
            </a:r>
          </a:p>
          <a:p>
            <a:pPr algn="ctr"/>
            <a:r>
              <a:rPr lang="ru-RU" sz="2400" dirty="0" smtClean="0"/>
              <a:t>праздник – </a:t>
            </a:r>
          </a:p>
          <a:p>
            <a:pPr algn="ctr"/>
            <a:r>
              <a:rPr lang="ru-RU" sz="2400" dirty="0" smtClean="0"/>
              <a:t>        Синичкин день </a:t>
            </a:r>
          </a:p>
          <a:p>
            <a:pPr algn="ctr"/>
            <a:r>
              <a:rPr lang="ru-RU" sz="2400" dirty="0" smtClean="0"/>
              <a:t>Он создан по</a:t>
            </a:r>
          </a:p>
          <a:p>
            <a:pPr algn="ctr"/>
            <a:r>
              <a:rPr lang="ru-RU" sz="2400" dirty="0" smtClean="0"/>
              <a:t>инициативе Союза</a:t>
            </a:r>
          </a:p>
          <a:p>
            <a:pPr algn="ctr"/>
            <a:r>
              <a:rPr lang="ru-RU" sz="2400" dirty="0" smtClean="0"/>
              <a:t>охраны птиц России и</a:t>
            </a:r>
          </a:p>
          <a:p>
            <a:pPr algn="ctr"/>
            <a:r>
              <a:rPr lang="ru-RU" sz="2400" dirty="0" smtClean="0"/>
              <a:t>отмечается 12 ноября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654075B-32FD-42F9-A314-B1F6872DD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96" y="3748976"/>
            <a:ext cx="4680520" cy="281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2401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97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1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67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9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17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92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84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46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0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7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872656" y="332656"/>
            <a:ext cx="5947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                     </a:t>
            </a:r>
            <a:r>
              <a:rPr lang="ru-RU" sz="2800" dirty="0" smtClean="0">
                <a:solidFill>
                  <a:schemeClr val="accent2"/>
                </a:solidFill>
              </a:rPr>
              <a:t>Почему именно Синичкин день?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340768"/>
            <a:ext cx="3960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Да потому что синица – для Руси божья птица. Раньше в старину на неё гадали: бросали крошки хлеба, кусочки сала и наблюдали: если синичка сначала станет клевать сало, то в доме будет вестись живность, если станет клевать крошки хлеба, то будет в доме достаток.</a:t>
            </a:r>
          </a:p>
          <a:p>
            <a:r>
              <a:rPr lang="ru-RU" sz="2400" dirty="0" smtClean="0"/>
              <a:t>   В народе говорили «Невелика птичка синичка, а свой праздник знает».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4541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89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851920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Такие занятия не только расширили знания воспитанников о мире птиц, но и развили творческие навыки и бережное отношение к живой природе.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8"/>
            <a:ext cx="6192688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45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563888" y="321297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Спасибо за внимание.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3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4499992" y="908720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народном календаре 12 ноября значится как день памяти православного святого Зиновия </a:t>
            </a:r>
            <a:r>
              <a:rPr lang="ru-RU" sz="2400" dirty="0" err="1" smtClean="0"/>
              <a:t>Синичника</a:t>
            </a:r>
            <a:r>
              <a:rPr lang="ru-RU" sz="2400" dirty="0" smtClean="0"/>
              <a:t>. По народным приметам, именно к этому времени синицы, предчувствуя скорые холода, перелетали из лесов ближе к человеческому жилью и ждали помощи от людей</a:t>
            </a:r>
            <a:endParaRPr lang="ru-RU" sz="2400" dirty="0"/>
          </a:p>
        </p:txBody>
      </p:sp>
      <p:pic>
        <p:nvPicPr>
          <p:cNvPr id="5" name="Picture 7" descr="Cвященномученик Зиновий, епископ Егейский">
            <a:extLst>
              <a:ext uri="{FF2B5EF4-FFF2-40B4-BE49-F238E27FC236}">
                <a16:creationId xmlns="" xmlns:a16="http://schemas.microsoft.com/office/drawing/2014/main" xmlns:lc="http://schemas.openxmlformats.org/drawingml/2006/lockedCanvas" id="{93A645BE-DA7F-4192-93C8-03AF971E8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764704"/>
            <a:ext cx="2705100" cy="5229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588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779912" y="709227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Наши предки замечали: если птицы целыми стайками появлялись у дома, значит, вот-вот грянут морозы. А еще12 ноября наши наблюдательные предки предсказывали погоду по особым приметам:</a:t>
            </a:r>
          </a:p>
          <a:p>
            <a:r>
              <a:rPr lang="ru-RU" sz="2400" dirty="0" smtClean="0"/>
              <a:t>если синица свистит – быть ясному дню,</a:t>
            </a:r>
          </a:p>
          <a:p>
            <a:r>
              <a:rPr lang="ru-RU" sz="2400" dirty="0" smtClean="0"/>
              <a:t>если пищит – быть ночному морозу,</a:t>
            </a:r>
          </a:p>
          <a:p>
            <a:r>
              <a:rPr lang="ru-RU" sz="2400" dirty="0" smtClean="0"/>
              <a:t>собирается много синиц </a:t>
            </a:r>
          </a:p>
          <a:p>
            <a:r>
              <a:rPr lang="ru-RU" sz="2400" dirty="0" smtClean="0"/>
              <a:t>    на кормушках – к метели </a:t>
            </a:r>
          </a:p>
          <a:p>
            <a:r>
              <a:rPr lang="ru-RU" sz="2400" dirty="0" smtClean="0"/>
              <a:t>     и снегопаду.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062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2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707904" y="1700808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Название «синица» произошло вовсе не от синего оперения этих птиц, как многие могут подумать. Свое имя они получили за звонкие песни, напоминающие перезвон колокольчика: «</a:t>
            </a:r>
            <a:r>
              <a:rPr lang="ru-RU" sz="2400" dirty="0" err="1" smtClean="0"/>
              <a:t>Зинь-зинь</a:t>
            </a:r>
            <a:r>
              <a:rPr lang="ru-RU" sz="2400" dirty="0" smtClean="0"/>
              <a:t>!» или «Синь-синь!».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3978" y="620688"/>
            <a:ext cx="4808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Интересные факты о синицах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8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779912" y="755843"/>
            <a:ext cx="467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Интересные факты о синицах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772816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 XVII века царскими указами запрещалось убивать синиц. А тому, кто убьет это пернатое, полагалось суровое наказание — могли либо высечь,                                   либо взять                                                 крупный штраф.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908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561700" y="1196752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 сутки синица кормит своих птенцов тысячу раз (до 60 раз в час);</a:t>
            </a:r>
          </a:p>
          <a:p>
            <a:pPr algn="ctr"/>
            <a:r>
              <a:rPr lang="ru-RU" sz="2400" dirty="0" smtClean="0"/>
              <a:t>- без дополнительной подкормки человеком из 10 синиц к весне выживают только две;</a:t>
            </a:r>
          </a:p>
          <a:p>
            <a:pPr algn="ctr"/>
            <a:r>
              <a:rPr lang="ru-RU" sz="2400" dirty="0" smtClean="0"/>
              <a:t>- синица за сутки съедает столько насекомых, сколько весит сама;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8818" y="404664"/>
            <a:ext cx="467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Интересные факты о синицах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2853519-EABC-4EF2-B524-3FDFC1A3A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05064"/>
            <a:ext cx="5264459" cy="2755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792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923928" y="8367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подготовительной группе детского сада прошло тематическое занятие, посвященное </a:t>
            </a:r>
            <a:r>
              <a:rPr lang="ru-RU" dirty="0" err="1" smtClean="0"/>
              <a:t>Синичкиному</a:t>
            </a:r>
            <a:r>
              <a:rPr lang="ru-RU" dirty="0" smtClean="0"/>
              <a:t> дню. Ребята на занятие узнали о зимующих птицах, особенностях синиц и о том, как люди могут помочь пернатым пережить холода.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79719"/>
            <a:ext cx="5976664" cy="40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41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423</Words>
  <Application>Microsoft Office PowerPoint</Application>
  <PresentationFormat>Экран (4:3)</PresentationFormat>
  <Paragraphs>38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</dc:creator>
  <cp:lastModifiedBy>Кристина</cp:lastModifiedBy>
  <cp:revision>10</cp:revision>
  <dcterms:created xsi:type="dcterms:W3CDTF">2025-11-13T06:11:18Z</dcterms:created>
  <dcterms:modified xsi:type="dcterms:W3CDTF">2025-11-13T08:35:17Z</dcterms:modified>
</cp:coreProperties>
</file>